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3"/>
  </p:notesMasterIdLst>
  <p:sldIdLst>
    <p:sldId id="256" r:id="rId2"/>
    <p:sldId id="297" r:id="rId3"/>
    <p:sldId id="860" r:id="rId4"/>
    <p:sldId id="301" r:id="rId5"/>
    <p:sldId id="835" r:id="rId6"/>
    <p:sldId id="861" r:id="rId7"/>
    <p:sldId id="841" r:id="rId8"/>
    <p:sldId id="870" r:id="rId9"/>
    <p:sldId id="842" r:id="rId10"/>
    <p:sldId id="844" r:id="rId11"/>
    <p:sldId id="847" r:id="rId12"/>
    <p:sldId id="862" r:id="rId13"/>
    <p:sldId id="293" r:id="rId14"/>
    <p:sldId id="296" r:id="rId15"/>
    <p:sldId id="863" r:id="rId16"/>
    <p:sldId id="865" r:id="rId17"/>
    <p:sldId id="872" r:id="rId18"/>
    <p:sldId id="873" r:id="rId19"/>
    <p:sldId id="874" r:id="rId20"/>
    <p:sldId id="866" r:id="rId21"/>
    <p:sldId id="849" r:id="rId22"/>
    <p:sldId id="851" r:id="rId23"/>
    <p:sldId id="852" r:id="rId24"/>
    <p:sldId id="871" r:id="rId25"/>
    <p:sldId id="853" r:id="rId26"/>
    <p:sldId id="855" r:id="rId27"/>
    <p:sldId id="859" r:id="rId28"/>
    <p:sldId id="307" r:id="rId29"/>
    <p:sldId id="854" r:id="rId30"/>
    <p:sldId id="856" r:id="rId31"/>
    <p:sldId id="869" r:id="rId32"/>
    <p:sldId id="292" r:id="rId33"/>
    <p:sldId id="283" r:id="rId34"/>
    <p:sldId id="286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868" r:id="rId47"/>
    <p:sldId id="858" r:id="rId48"/>
    <p:sldId id="838" r:id="rId49"/>
    <p:sldId id="839" r:id="rId50"/>
    <p:sldId id="857" r:id="rId51"/>
    <p:sldId id="285" r:id="rId52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3C62E"/>
    <a:srgbClr val="70AD47"/>
    <a:srgbClr val="FFCCFF"/>
    <a:srgbClr val="FF7C80"/>
    <a:srgbClr val="92D050"/>
    <a:srgbClr val="FF6600"/>
    <a:srgbClr val="9DC3E6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78049" autoAdjust="0"/>
  </p:normalViewPr>
  <p:slideViewPr>
    <p:cSldViewPr snapToGrid="0">
      <p:cViewPr varScale="1">
        <p:scale>
          <a:sx n="83" d="100"/>
          <a:sy n="83" d="100"/>
        </p:scale>
        <p:origin x="24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발생 획수(회)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6C21-460D-BB67-38A5626760B9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21-460D-BB67-38A5626760B9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C21-460D-BB67-38A5626760B9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21-460D-BB67-38A5626760B9}"/>
              </c:ext>
            </c:extLst>
          </c:dPt>
          <c:dPt>
            <c:idx val="5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C21-460D-BB67-38A5626760B9}"/>
              </c:ext>
            </c:extLst>
          </c:dPt>
          <c:dPt>
            <c:idx val="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21-460D-BB67-38A5626760B9}"/>
              </c:ext>
            </c:extLst>
          </c:dPt>
          <c:dPt>
            <c:idx val="7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C21-460D-BB67-38A5626760B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21-460D-BB67-38A5626760B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C21-460D-BB67-38A5626760B9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21-460D-BB67-38A5626760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기타</c:v>
                </c:pt>
                <c:pt idx="1">
                  <c:v>페닐피라졸계</c:v>
                </c:pt>
                <c:pt idx="2">
                  <c:v>스피노신계</c:v>
                </c:pt>
                <c:pt idx="3">
                  <c:v>BT계</c:v>
                </c:pt>
                <c:pt idx="4">
                  <c:v>MITI계, Rotenone</c:v>
                </c:pt>
                <c:pt idx="5">
                  <c:v>Multi site(Choropicrin)</c:v>
                </c:pt>
                <c:pt idx="6">
                  <c:v>네오니코티노이드계</c:v>
                </c:pt>
                <c:pt idx="7">
                  <c:v>카바메이트계</c:v>
                </c:pt>
                <c:pt idx="8">
                  <c:v>유기염소계</c:v>
                </c:pt>
                <c:pt idx="9">
                  <c:v>피레스로이드계</c:v>
                </c:pt>
                <c:pt idx="10">
                  <c:v>유기인계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715</c:v>
                </c:pt>
                <c:pt idx="1">
                  <c:v>73</c:v>
                </c:pt>
                <c:pt idx="2">
                  <c:v>74</c:v>
                </c:pt>
                <c:pt idx="3">
                  <c:v>77</c:v>
                </c:pt>
                <c:pt idx="4">
                  <c:v>78</c:v>
                </c:pt>
                <c:pt idx="5">
                  <c:v>83</c:v>
                </c:pt>
                <c:pt idx="6">
                  <c:v>346</c:v>
                </c:pt>
                <c:pt idx="7">
                  <c:v>704</c:v>
                </c:pt>
                <c:pt idx="8">
                  <c:v>1481</c:v>
                </c:pt>
                <c:pt idx="9">
                  <c:v>3077</c:v>
                </c:pt>
                <c:pt idx="10">
                  <c:v>3357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21-460D-BB67-38A562676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30296736"/>
        <c:axId val="1717888960"/>
      </c:barChart>
      <c:catAx>
        <c:axId val="1430296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7888960"/>
        <c:crosses val="autoZero"/>
        <c:auto val="1"/>
        <c:lblAlgn val="ctr"/>
        <c:lblOffset val="100"/>
        <c:noMultiLvlLbl val="0"/>
      </c:catAx>
      <c:valAx>
        <c:axId val="1717888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029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발생 획수(회)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6C21-460D-BB67-38A5626760B9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21-460D-BB67-38A5626760B9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C21-460D-BB67-38A5626760B9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21-460D-BB67-38A5626760B9}"/>
              </c:ext>
            </c:extLst>
          </c:dPt>
          <c:dPt>
            <c:idx val="5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C21-460D-BB67-38A5626760B9}"/>
              </c:ext>
            </c:extLst>
          </c:dPt>
          <c:dPt>
            <c:idx val="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21-460D-BB67-38A5626760B9}"/>
              </c:ext>
            </c:extLst>
          </c:dPt>
          <c:dPt>
            <c:idx val="7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C21-460D-BB67-38A5626760B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21-460D-BB67-38A5626760B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C21-460D-BB67-38A5626760B9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21-460D-BB67-38A5626760B9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33-4CA0-8DD8-547547D20EF0}"/>
              </c:ext>
            </c:extLst>
          </c:dPt>
          <c:dPt>
            <c:idx val="1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433-4CA0-8DD8-547547D20EF0}"/>
              </c:ext>
            </c:extLst>
          </c:dPt>
          <c:dPt>
            <c:idx val="13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33-4CA0-8DD8-547547D20EF0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433-4CA0-8DD8-547547D20EF0}"/>
              </c:ext>
            </c:extLst>
          </c:dPt>
          <c:dPt>
            <c:idx val="15"/>
            <c:invertIfNegative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33-4CA0-8DD8-547547D20EF0}"/>
              </c:ext>
            </c:extLst>
          </c:dPt>
          <c:dPt>
            <c:idx val="16"/>
            <c:invertIfNegative val="0"/>
            <c:bubble3D val="0"/>
            <c:spPr>
              <a:solidFill>
                <a:srgbClr val="FFCC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433-4CA0-8DD8-547547D20EF0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33-4CA0-8DD8-547547D20EF0}"/>
              </c:ext>
            </c:extLst>
          </c:dPt>
          <c:dPt>
            <c:idx val="1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433-4CA0-8DD8-547547D20E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Sheet1!$A$2:$A$20</c:f>
              <c:strCache>
                <c:ptCount val="19"/>
                <c:pt idx="0">
                  <c:v>뉴질랜드</c:v>
                </c:pt>
                <c:pt idx="1">
                  <c:v>콜롬비아</c:v>
                </c:pt>
                <c:pt idx="2">
                  <c:v>태국</c:v>
                </c:pt>
                <c:pt idx="3">
                  <c:v>대만</c:v>
                </c:pt>
                <c:pt idx="4">
                  <c:v>독일</c:v>
                </c:pt>
                <c:pt idx="5">
                  <c:v>그리스</c:v>
                </c:pt>
                <c:pt idx="6">
                  <c:v>영국</c:v>
                </c:pt>
                <c:pt idx="7">
                  <c:v>터키</c:v>
                </c:pt>
                <c:pt idx="8">
                  <c:v>멕시코</c:v>
                </c:pt>
                <c:pt idx="9">
                  <c:v>브라질</c:v>
                </c:pt>
                <c:pt idx="10">
                  <c:v>스페인</c:v>
                </c:pt>
                <c:pt idx="11">
                  <c:v>프랑스</c:v>
                </c:pt>
                <c:pt idx="12">
                  <c:v>캐나다</c:v>
                </c:pt>
                <c:pt idx="13">
                  <c:v>일본</c:v>
                </c:pt>
                <c:pt idx="14">
                  <c:v>인도</c:v>
                </c:pt>
                <c:pt idx="15">
                  <c:v>호주</c:v>
                </c:pt>
                <c:pt idx="16">
                  <c:v>중국</c:v>
                </c:pt>
                <c:pt idx="17">
                  <c:v>파키스탄</c:v>
                </c:pt>
                <c:pt idx="18">
                  <c:v>미국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101</c:v>
                </c:pt>
                <c:pt idx="1">
                  <c:v>110</c:v>
                </c:pt>
                <c:pt idx="2">
                  <c:v>116</c:v>
                </c:pt>
                <c:pt idx="3">
                  <c:v>117</c:v>
                </c:pt>
                <c:pt idx="4">
                  <c:v>122</c:v>
                </c:pt>
                <c:pt idx="5">
                  <c:v>136</c:v>
                </c:pt>
                <c:pt idx="6">
                  <c:v>149</c:v>
                </c:pt>
                <c:pt idx="7">
                  <c:v>158</c:v>
                </c:pt>
                <c:pt idx="8">
                  <c:v>161</c:v>
                </c:pt>
                <c:pt idx="9">
                  <c:v>176</c:v>
                </c:pt>
                <c:pt idx="10">
                  <c:v>191</c:v>
                </c:pt>
                <c:pt idx="11">
                  <c:v>201</c:v>
                </c:pt>
                <c:pt idx="12">
                  <c:v>322</c:v>
                </c:pt>
                <c:pt idx="13">
                  <c:v>343</c:v>
                </c:pt>
                <c:pt idx="14">
                  <c:v>409</c:v>
                </c:pt>
                <c:pt idx="15">
                  <c:v>568</c:v>
                </c:pt>
                <c:pt idx="16">
                  <c:v>637</c:v>
                </c:pt>
                <c:pt idx="17">
                  <c:v>851</c:v>
                </c:pt>
                <c:pt idx="18">
                  <c:v>2371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21-460D-BB67-38A5626760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30296736"/>
        <c:axId val="1717888960"/>
      </c:barChart>
      <c:catAx>
        <c:axId val="1430296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17888960"/>
        <c:crosses val="autoZero"/>
        <c:auto val="1"/>
        <c:lblAlgn val="ctr"/>
        <c:lblOffset val="100"/>
        <c:noMultiLvlLbl val="0"/>
      </c:catAx>
      <c:valAx>
        <c:axId val="1717888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3029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29908D-D489-4501-A839-F8BED2D34C3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BA8851-2252-43FE-950D-A31F44374022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>
              <a:solidFill>
                <a:schemeClr val="tx1"/>
              </a:solidFill>
            </a:rPr>
            <a:t>농약 저항성의 정의</a:t>
          </a:r>
          <a:endParaRPr lang="en-US" sz="2000" b="1" dirty="0">
            <a:solidFill>
              <a:schemeClr val="tx1"/>
            </a:solidFill>
          </a:endParaRPr>
        </a:p>
      </dgm:t>
    </dgm:pt>
    <dgm:pt modelId="{D9657337-758F-4B62-9424-746E51E53A8D}" type="parTrans" cxnId="{0144796F-063D-4DC0-8BF0-7A3F8DB1B9FD}">
      <dgm:prSet/>
      <dgm:spPr/>
      <dgm:t>
        <a:bodyPr/>
        <a:lstStyle/>
        <a:p>
          <a:endParaRPr lang="en-US"/>
        </a:p>
      </dgm:t>
    </dgm:pt>
    <dgm:pt modelId="{E550C03C-2A27-44C1-A4CD-02FA251E426D}" type="sibTrans" cxnId="{0144796F-063D-4DC0-8BF0-7A3F8DB1B9FD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98D87BD1-9F9D-4E98-A526-2D246A5C22DA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>
              <a:solidFill>
                <a:schemeClr val="tx1"/>
              </a:solidFill>
            </a:rPr>
            <a:t>농약 저항성 발생원인 및 조건</a:t>
          </a:r>
          <a:endParaRPr lang="en-US" sz="2000" b="1" dirty="0">
            <a:solidFill>
              <a:schemeClr val="tx1"/>
            </a:solidFill>
          </a:endParaRPr>
        </a:p>
      </dgm:t>
    </dgm:pt>
    <dgm:pt modelId="{14F45934-6638-48FE-B253-D051698CB145}" type="parTrans" cxnId="{EF6EFAAE-BAB2-47C5-8EB0-0586C0926F47}">
      <dgm:prSet/>
      <dgm:spPr/>
      <dgm:t>
        <a:bodyPr/>
        <a:lstStyle/>
        <a:p>
          <a:endParaRPr lang="en-US"/>
        </a:p>
      </dgm:t>
    </dgm:pt>
    <dgm:pt modelId="{DACBCA68-E729-4E7F-8C55-242B6BC48261}" type="sibTrans" cxnId="{EF6EFAAE-BAB2-47C5-8EB0-0586C0926F47}">
      <dgm:prSet/>
      <dgm:spPr/>
      <dgm:t>
        <a:bodyPr/>
        <a:lstStyle/>
        <a:p>
          <a:endParaRPr lang="en-US"/>
        </a:p>
      </dgm:t>
    </dgm:pt>
    <dgm:pt modelId="{75CEBE0C-05B3-4544-A03B-AB0BA3F2574E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>
              <a:solidFill>
                <a:schemeClr val="tx1"/>
              </a:solidFill>
            </a:rPr>
            <a:t>농약 저항성 </a:t>
          </a:r>
          <a:r>
            <a:rPr lang="ko-KR" altLang="en-US" sz="2000" b="1" strike="noStrike" dirty="0">
              <a:solidFill>
                <a:schemeClr val="tx1"/>
              </a:solidFill>
            </a:rPr>
            <a:t>관리방법</a:t>
          </a:r>
          <a:endParaRPr lang="en-US" sz="2000" b="1" strike="noStrike" dirty="0"/>
        </a:p>
      </dgm:t>
    </dgm:pt>
    <dgm:pt modelId="{2E2FA815-1DD2-41EE-949E-053EAB1A55F6}" type="parTrans" cxnId="{94A34B2F-BBEF-4B74-B5E8-0913596D0F07}">
      <dgm:prSet/>
      <dgm:spPr/>
      <dgm:t>
        <a:bodyPr/>
        <a:lstStyle/>
        <a:p>
          <a:pPr latinLnBrk="1"/>
          <a:endParaRPr lang="ko-KR" altLang="en-US"/>
        </a:p>
      </dgm:t>
    </dgm:pt>
    <dgm:pt modelId="{DA44D953-67B1-452F-8ABC-5A5358EE75E9}" type="sibTrans" cxnId="{94A34B2F-BBEF-4B74-B5E8-0913596D0F07}">
      <dgm:prSet/>
      <dgm:spPr/>
      <dgm:t>
        <a:bodyPr/>
        <a:lstStyle/>
        <a:p>
          <a:pPr latinLnBrk="1"/>
          <a:endParaRPr lang="ko-KR" altLang="en-US"/>
        </a:p>
      </dgm:t>
    </dgm:pt>
    <dgm:pt modelId="{EE21321D-C2AD-4F83-A5E0-14674A977555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 err="1">
              <a:solidFill>
                <a:schemeClr val="tx1"/>
              </a:solidFill>
            </a:rPr>
            <a:t>작용기작</a:t>
          </a:r>
          <a:r>
            <a:rPr lang="ko-KR" altLang="en-US" sz="2000" b="1" dirty="0">
              <a:solidFill>
                <a:schemeClr val="tx1"/>
              </a:solidFill>
            </a:rPr>
            <a:t> 분류기준 등 기타 자료</a:t>
          </a:r>
          <a:endParaRPr lang="en-US" sz="2000" b="1" dirty="0">
            <a:solidFill>
              <a:schemeClr val="tx1"/>
            </a:solidFill>
          </a:endParaRPr>
        </a:p>
      </dgm:t>
    </dgm:pt>
    <dgm:pt modelId="{4F35B3DD-7BF6-43C7-817B-53831BCC52C4}" type="parTrans" cxnId="{81C0EEEC-99E6-4004-961B-678F938A484F}">
      <dgm:prSet/>
      <dgm:spPr/>
      <dgm:t>
        <a:bodyPr/>
        <a:lstStyle/>
        <a:p>
          <a:pPr latinLnBrk="1"/>
          <a:endParaRPr lang="ko-KR" altLang="en-US"/>
        </a:p>
      </dgm:t>
    </dgm:pt>
    <dgm:pt modelId="{4F7E81C3-BDDE-4DE8-8B63-1AA3B81170F8}" type="sibTrans" cxnId="{81C0EEEC-99E6-4004-961B-678F938A484F}">
      <dgm:prSet/>
      <dgm:spPr/>
      <dgm:t>
        <a:bodyPr/>
        <a:lstStyle/>
        <a:p>
          <a:pPr latinLnBrk="1"/>
          <a:endParaRPr lang="ko-KR" altLang="en-US"/>
        </a:p>
      </dgm:t>
    </dgm:pt>
    <dgm:pt modelId="{373B73D3-1A7C-4CF3-9E19-2BA6B616FC41}">
      <dgm:prSet phldrT="[Text]" custT="1"/>
      <dgm:spPr>
        <a:noFill/>
        <a:ln>
          <a:noFill/>
        </a:ln>
      </dgm:spPr>
      <dgm:t>
        <a:bodyPr/>
        <a:lstStyle/>
        <a:p>
          <a:r>
            <a:rPr lang="ko-KR" altLang="en-US" sz="2000" b="1" dirty="0">
              <a:solidFill>
                <a:schemeClr val="tx1"/>
              </a:solidFill>
            </a:rPr>
            <a:t>농약 저항성 발생사례</a:t>
          </a:r>
          <a:endParaRPr lang="en-US" sz="2000" b="1" dirty="0">
            <a:solidFill>
              <a:schemeClr val="tx1"/>
            </a:solidFill>
          </a:endParaRPr>
        </a:p>
      </dgm:t>
    </dgm:pt>
    <dgm:pt modelId="{05DE997E-8198-4ECD-902F-50D1FC0185CF}" type="sibTrans" cxnId="{772A27E3-7413-43E2-9563-2220F66FAE32}">
      <dgm:prSet/>
      <dgm:spPr/>
      <dgm:t>
        <a:bodyPr/>
        <a:lstStyle/>
        <a:p>
          <a:pPr latinLnBrk="1"/>
          <a:endParaRPr lang="ko-KR" altLang="en-US"/>
        </a:p>
      </dgm:t>
    </dgm:pt>
    <dgm:pt modelId="{4AAD6C99-10C8-4150-8A8D-BA5CA9364D68}" type="parTrans" cxnId="{772A27E3-7413-43E2-9563-2220F66FAE32}">
      <dgm:prSet/>
      <dgm:spPr/>
      <dgm:t>
        <a:bodyPr/>
        <a:lstStyle/>
        <a:p>
          <a:pPr latinLnBrk="1"/>
          <a:endParaRPr lang="ko-KR" altLang="en-US"/>
        </a:p>
      </dgm:t>
    </dgm:pt>
    <dgm:pt modelId="{7A6EEC65-94B2-4EA7-92BD-D90DA5A0447F}" type="pres">
      <dgm:prSet presAssocID="{E829908D-D489-4501-A839-F8BED2D34C3F}" presName="Name0" presStyleCnt="0">
        <dgm:presLayoutVars>
          <dgm:chMax val="7"/>
          <dgm:chPref val="7"/>
          <dgm:dir/>
        </dgm:presLayoutVars>
      </dgm:prSet>
      <dgm:spPr/>
    </dgm:pt>
    <dgm:pt modelId="{6004C04D-1E16-4879-A20D-0F2F58278881}" type="pres">
      <dgm:prSet presAssocID="{E829908D-D489-4501-A839-F8BED2D34C3F}" presName="Name1" presStyleCnt="0"/>
      <dgm:spPr/>
    </dgm:pt>
    <dgm:pt modelId="{5A0610C1-AF70-4AB0-AFE2-B6C27CBBF54E}" type="pres">
      <dgm:prSet presAssocID="{E829908D-D489-4501-A839-F8BED2D34C3F}" presName="cycle" presStyleCnt="0"/>
      <dgm:spPr/>
    </dgm:pt>
    <dgm:pt modelId="{7BDD7EF2-968F-4B05-9D39-6AD84A50996D}" type="pres">
      <dgm:prSet presAssocID="{E829908D-D489-4501-A839-F8BED2D34C3F}" presName="srcNode" presStyleLbl="node1" presStyleIdx="0" presStyleCnt="5"/>
      <dgm:spPr/>
    </dgm:pt>
    <dgm:pt modelId="{5E3AB838-CCDB-4E35-B52B-D9259B4823D1}" type="pres">
      <dgm:prSet presAssocID="{E829908D-D489-4501-A839-F8BED2D34C3F}" presName="conn" presStyleLbl="parChTrans1D2" presStyleIdx="0" presStyleCnt="1" custScaleX="80123" custScaleY="85526" custLinFactNeighborX="62213" custLinFactNeighborY="-1435"/>
      <dgm:spPr/>
    </dgm:pt>
    <dgm:pt modelId="{52A51BB8-5ED1-434E-B1A9-7F72F098C5B3}" type="pres">
      <dgm:prSet presAssocID="{E829908D-D489-4501-A839-F8BED2D34C3F}" presName="extraNode" presStyleLbl="node1" presStyleIdx="0" presStyleCnt="5"/>
      <dgm:spPr/>
    </dgm:pt>
    <dgm:pt modelId="{4F06C7BF-4952-4518-BD61-0F76561DCF49}" type="pres">
      <dgm:prSet presAssocID="{E829908D-D489-4501-A839-F8BED2D34C3F}" presName="dstNode" presStyleLbl="node1" presStyleIdx="0" presStyleCnt="5"/>
      <dgm:spPr/>
    </dgm:pt>
    <dgm:pt modelId="{D66BA0E8-8CA2-42B4-B979-E77748B07470}" type="pres">
      <dgm:prSet presAssocID="{B4BA8851-2252-43FE-950D-A31F44374022}" presName="text_1" presStyleLbl="node1" presStyleIdx="0" presStyleCnt="5">
        <dgm:presLayoutVars>
          <dgm:bulletEnabled val="1"/>
        </dgm:presLayoutVars>
      </dgm:prSet>
      <dgm:spPr/>
    </dgm:pt>
    <dgm:pt modelId="{B1327E1B-7E02-4FA5-A030-7689D63DAF3F}" type="pres">
      <dgm:prSet presAssocID="{B4BA8851-2252-43FE-950D-A31F44374022}" presName="accent_1" presStyleCnt="0"/>
      <dgm:spPr/>
    </dgm:pt>
    <dgm:pt modelId="{E197E95F-6113-4C77-8998-38FFF27BDE07}" type="pres">
      <dgm:prSet presAssocID="{B4BA8851-2252-43FE-950D-A31F44374022}" presName="accentRepeatNode" presStyleLbl="solidFgAcc1" presStyleIdx="0" presStyleCnt="5"/>
      <dgm:spPr>
        <a:solidFill>
          <a:srgbClr val="92D050"/>
        </a:solidFill>
        <a:ln>
          <a:noFill/>
        </a:ln>
      </dgm:spPr>
    </dgm:pt>
    <dgm:pt modelId="{2590FB49-5FCC-40EA-B005-84683F08F08E}" type="pres">
      <dgm:prSet presAssocID="{98D87BD1-9F9D-4E98-A526-2D246A5C22DA}" presName="text_2" presStyleLbl="node1" presStyleIdx="1" presStyleCnt="5">
        <dgm:presLayoutVars>
          <dgm:bulletEnabled val="1"/>
        </dgm:presLayoutVars>
      </dgm:prSet>
      <dgm:spPr/>
    </dgm:pt>
    <dgm:pt modelId="{C9C1FC6F-486C-4E6C-B578-DA0ABF7CE336}" type="pres">
      <dgm:prSet presAssocID="{98D87BD1-9F9D-4E98-A526-2D246A5C22DA}" presName="accent_2" presStyleCnt="0"/>
      <dgm:spPr/>
    </dgm:pt>
    <dgm:pt modelId="{0616D4DD-BC60-488F-AEE7-B27407D45576}" type="pres">
      <dgm:prSet presAssocID="{98D87BD1-9F9D-4E98-A526-2D246A5C22DA}" presName="accentRepeatNode" presStyleLbl="solidFgAcc1" presStyleIdx="1" presStyleCnt="5"/>
      <dgm:spPr>
        <a:solidFill>
          <a:srgbClr val="92D050"/>
        </a:solidFill>
        <a:ln>
          <a:noFill/>
        </a:ln>
      </dgm:spPr>
    </dgm:pt>
    <dgm:pt modelId="{CF08F2F2-1E59-4D02-9CB2-3C95C48FE40E}" type="pres">
      <dgm:prSet presAssocID="{373B73D3-1A7C-4CF3-9E19-2BA6B616FC41}" presName="text_3" presStyleLbl="node1" presStyleIdx="2" presStyleCnt="5">
        <dgm:presLayoutVars>
          <dgm:bulletEnabled val="1"/>
        </dgm:presLayoutVars>
      </dgm:prSet>
      <dgm:spPr/>
    </dgm:pt>
    <dgm:pt modelId="{B102A50F-52CD-4FF0-86A6-92C7EC2E90FB}" type="pres">
      <dgm:prSet presAssocID="{373B73D3-1A7C-4CF3-9E19-2BA6B616FC41}" presName="accent_3" presStyleCnt="0"/>
      <dgm:spPr/>
    </dgm:pt>
    <dgm:pt modelId="{C0455E0D-7094-46A6-9EFB-2ED7C1DF69A0}" type="pres">
      <dgm:prSet presAssocID="{373B73D3-1A7C-4CF3-9E19-2BA6B616FC41}" presName="accentRepeatNode" presStyleLbl="solidFgAcc1" presStyleIdx="2" presStyleCnt="5"/>
      <dgm:spPr>
        <a:solidFill>
          <a:srgbClr val="92D050"/>
        </a:solidFill>
        <a:ln>
          <a:noFill/>
        </a:ln>
      </dgm:spPr>
    </dgm:pt>
    <dgm:pt modelId="{7CA37204-1543-4643-9A7A-82565348017C}" type="pres">
      <dgm:prSet presAssocID="{75CEBE0C-05B3-4544-A03B-AB0BA3F2574E}" presName="text_4" presStyleLbl="node1" presStyleIdx="3" presStyleCnt="5">
        <dgm:presLayoutVars>
          <dgm:bulletEnabled val="1"/>
        </dgm:presLayoutVars>
      </dgm:prSet>
      <dgm:spPr/>
    </dgm:pt>
    <dgm:pt modelId="{D4C070C2-665B-4CEC-ACC7-3EE508FF9C0E}" type="pres">
      <dgm:prSet presAssocID="{75CEBE0C-05B3-4544-A03B-AB0BA3F2574E}" presName="accent_4" presStyleCnt="0"/>
      <dgm:spPr/>
    </dgm:pt>
    <dgm:pt modelId="{742E7DE9-594E-4BA4-807C-7AB6B8C61BD8}" type="pres">
      <dgm:prSet presAssocID="{75CEBE0C-05B3-4544-A03B-AB0BA3F2574E}" presName="accentRepeatNode" presStyleLbl="solidFgAcc1" presStyleIdx="3" presStyleCnt="5"/>
      <dgm:spPr>
        <a:solidFill>
          <a:srgbClr val="92D050"/>
        </a:solidFill>
        <a:ln>
          <a:noFill/>
        </a:ln>
      </dgm:spPr>
    </dgm:pt>
    <dgm:pt modelId="{3585B3BE-B5A1-4AF0-B0F1-B6B4531F4C54}" type="pres">
      <dgm:prSet presAssocID="{EE21321D-C2AD-4F83-A5E0-14674A977555}" presName="text_5" presStyleLbl="node1" presStyleIdx="4" presStyleCnt="5">
        <dgm:presLayoutVars>
          <dgm:bulletEnabled val="1"/>
        </dgm:presLayoutVars>
      </dgm:prSet>
      <dgm:spPr/>
    </dgm:pt>
    <dgm:pt modelId="{75D0D1C8-7F35-4EBE-8B85-89BB553B56DE}" type="pres">
      <dgm:prSet presAssocID="{EE21321D-C2AD-4F83-A5E0-14674A977555}" presName="accent_5" presStyleCnt="0"/>
      <dgm:spPr/>
    </dgm:pt>
    <dgm:pt modelId="{33166816-CCDF-4ECB-9E99-38E508DF131F}" type="pres">
      <dgm:prSet presAssocID="{EE21321D-C2AD-4F83-A5E0-14674A977555}" presName="accentRepeatNode" presStyleLbl="solidFgAcc1" presStyleIdx="4" presStyleCnt="5"/>
      <dgm:spPr>
        <a:solidFill>
          <a:srgbClr val="92D050"/>
        </a:solidFill>
        <a:ln>
          <a:noFill/>
        </a:ln>
      </dgm:spPr>
    </dgm:pt>
  </dgm:ptLst>
  <dgm:cxnLst>
    <dgm:cxn modelId="{BEB5D312-C6FF-4359-A0D4-94CD72F6FBFC}" type="presOf" srcId="{373B73D3-1A7C-4CF3-9E19-2BA6B616FC41}" destId="{CF08F2F2-1E59-4D02-9CB2-3C95C48FE40E}" srcOrd="0" destOrd="0" presId="urn:microsoft.com/office/officeart/2008/layout/VerticalCurvedList"/>
    <dgm:cxn modelId="{94A34B2F-BBEF-4B74-B5E8-0913596D0F07}" srcId="{E829908D-D489-4501-A839-F8BED2D34C3F}" destId="{75CEBE0C-05B3-4544-A03B-AB0BA3F2574E}" srcOrd="3" destOrd="0" parTransId="{2E2FA815-1DD2-41EE-949E-053EAB1A55F6}" sibTransId="{DA44D953-67B1-452F-8ABC-5A5358EE75E9}"/>
    <dgm:cxn modelId="{0A81CA31-5824-4AE1-AD63-CC2EDF3891DE}" type="presOf" srcId="{98D87BD1-9F9D-4E98-A526-2D246A5C22DA}" destId="{2590FB49-5FCC-40EA-B005-84683F08F08E}" srcOrd="0" destOrd="0" presId="urn:microsoft.com/office/officeart/2008/layout/VerticalCurvedList"/>
    <dgm:cxn modelId="{6850E63E-A48E-4B48-8524-B2F8DD093112}" type="presOf" srcId="{B4BA8851-2252-43FE-950D-A31F44374022}" destId="{D66BA0E8-8CA2-42B4-B979-E77748B07470}" srcOrd="0" destOrd="0" presId="urn:microsoft.com/office/officeart/2008/layout/VerticalCurvedList"/>
    <dgm:cxn modelId="{F5B17D60-3093-4CA7-9165-6B2314402412}" type="presOf" srcId="{E829908D-D489-4501-A839-F8BED2D34C3F}" destId="{7A6EEC65-94B2-4EA7-92BD-D90DA5A0447F}" srcOrd="0" destOrd="0" presId="urn:microsoft.com/office/officeart/2008/layout/VerticalCurvedList"/>
    <dgm:cxn modelId="{0144796F-063D-4DC0-8BF0-7A3F8DB1B9FD}" srcId="{E829908D-D489-4501-A839-F8BED2D34C3F}" destId="{B4BA8851-2252-43FE-950D-A31F44374022}" srcOrd="0" destOrd="0" parTransId="{D9657337-758F-4B62-9424-746E51E53A8D}" sibTransId="{E550C03C-2A27-44C1-A4CD-02FA251E426D}"/>
    <dgm:cxn modelId="{EF6EFAAE-BAB2-47C5-8EB0-0586C0926F47}" srcId="{E829908D-D489-4501-A839-F8BED2D34C3F}" destId="{98D87BD1-9F9D-4E98-A526-2D246A5C22DA}" srcOrd="1" destOrd="0" parTransId="{14F45934-6638-48FE-B253-D051698CB145}" sibTransId="{DACBCA68-E729-4E7F-8C55-242B6BC48261}"/>
    <dgm:cxn modelId="{56765CB0-B8C3-4476-AA63-57434DF2D959}" type="presOf" srcId="{EE21321D-C2AD-4F83-A5E0-14674A977555}" destId="{3585B3BE-B5A1-4AF0-B0F1-B6B4531F4C54}" srcOrd="0" destOrd="0" presId="urn:microsoft.com/office/officeart/2008/layout/VerticalCurvedList"/>
    <dgm:cxn modelId="{305F4ABA-C304-460B-8FC1-61BE348AB040}" type="presOf" srcId="{E550C03C-2A27-44C1-A4CD-02FA251E426D}" destId="{5E3AB838-CCDB-4E35-B52B-D9259B4823D1}" srcOrd="0" destOrd="0" presId="urn:microsoft.com/office/officeart/2008/layout/VerticalCurvedList"/>
    <dgm:cxn modelId="{772A27E3-7413-43E2-9563-2220F66FAE32}" srcId="{E829908D-D489-4501-A839-F8BED2D34C3F}" destId="{373B73D3-1A7C-4CF3-9E19-2BA6B616FC41}" srcOrd="2" destOrd="0" parTransId="{4AAD6C99-10C8-4150-8A8D-BA5CA9364D68}" sibTransId="{05DE997E-8198-4ECD-902F-50D1FC0185CF}"/>
    <dgm:cxn modelId="{EE2A9AE9-3682-4258-A041-E8FF43CC6834}" type="presOf" srcId="{75CEBE0C-05B3-4544-A03B-AB0BA3F2574E}" destId="{7CA37204-1543-4643-9A7A-82565348017C}" srcOrd="0" destOrd="0" presId="urn:microsoft.com/office/officeart/2008/layout/VerticalCurvedList"/>
    <dgm:cxn modelId="{81C0EEEC-99E6-4004-961B-678F938A484F}" srcId="{E829908D-D489-4501-A839-F8BED2D34C3F}" destId="{EE21321D-C2AD-4F83-A5E0-14674A977555}" srcOrd="4" destOrd="0" parTransId="{4F35B3DD-7BF6-43C7-817B-53831BCC52C4}" sibTransId="{4F7E81C3-BDDE-4DE8-8B63-1AA3B81170F8}"/>
    <dgm:cxn modelId="{F80F03B0-2738-47F9-98AB-4F48C4040E45}" type="presParOf" srcId="{7A6EEC65-94B2-4EA7-92BD-D90DA5A0447F}" destId="{6004C04D-1E16-4879-A20D-0F2F58278881}" srcOrd="0" destOrd="0" presId="urn:microsoft.com/office/officeart/2008/layout/VerticalCurvedList"/>
    <dgm:cxn modelId="{2B45B79E-93D1-4B34-948E-55019E5D18D7}" type="presParOf" srcId="{6004C04D-1E16-4879-A20D-0F2F58278881}" destId="{5A0610C1-AF70-4AB0-AFE2-B6C27CBBF54E}" srcOrd="0" destOrd="0" presId="urn:microsoft.com/office/officeart/2008/layout/VerticalCurvedList"/>
    <dgm:cxn modelId="{1D5362B3-9EC7-4254-8AD8-F9DF0FAB5137}" type="presParOf" srcId="{5A0610C1-AF70-4AB0-AFE2-B6C27CBBF54E}" destId="{7BDD7EF2-968F-4B05-9D39-6AD84A50996D}" srcOrd="0" destOrd="0" presId="urn:microsoft.com/office/officeart/2008/layout/VerticalCurvedList"/>
    <dgm:cxn modelId="{B52F4594-890D-4701-9D47-57F4CD276AB4}" type="presParOf" srcId="{5A0610C1-AF70-4AB0-AFE2-B6C27CBBF54E}" destId="{5E3AB838-CCDB-4E35-B52B-D9259B4823D1}" srcOrd="1" destOrd="0" presId="urn:microsoft.com/office/officeart/2008/layout/VerticalCurvedList"/>
    <dgm:cxn modelId="{A3781032-970E-4A47-ADEE-08089FBC3763}" type="presParOf" srcId="{5A0610C1-AF70-4AB0-AFE2-B6C27CBBF54E}" destId="{52A51BB8-5ED1-434E-B1A9-7F72F098C5B3}" srcOrd="2" destOrd="0" presId="urn:microsoft.com/office/officeart/2008/layout/VerticalCurvedList"/>
    <dgm:cxn modelId="{5C8A42D7-1BD1-4BA4-B7B0-E67432A9DCDC}" type="presParOf" srcId="{5A0610C1-AF70-4AB0-AFE2-B6C27CBBF54E}" destId="{4F06C7BF-4952-4518-BD61-0F76561DCF49}" srcOrd="3" destOrd="0" presId="urn:microsoft.com/office/officeart/2008/layout/VerticalCurvedList"/>
    <dgm:cxn modelId="{FBF6FC30-4E5B-4FC4-88DB-CE2B612960DA}" type="presParOf" srcId="{6004C04D-1E16-4879-A20D-0F2F58278881}" destId="{D66BA0E8-8CA2-42B4-B979-E77748B07470}" srcOrd="1" destOrd="0" presId="urn:microsoft.com/office/officeart/2008/layout/VerticalCurvedList"/>
    <dgm:cxn modelId="{5D818322-E75C-427F-9C75-8A4806969EB6}" type="presParOf" srcId="{6004C04D-1E16-4879-A20D-0F2F58278881}" destId="{B1327E1B-7E02-4FA5-A030-7689D63DAF3F}" srcOrd="2" destOrd="0" presId="urn:microsoft.com/office/officeart/2008/layout/VerticalCurvedList"/>
    <dgm:cxn modelId="{240D3FB6-BD8D-4E08-8CFE-2D1A0C300C3E}" type="presParOf" srcId="{B1327E1B-7E02-4FA5-A030-7689D63DAF3F}" destId="{E197E95F-6113-4C77-8998-38FFF27BDE07}" srcOrd="0" destOrd="0" presId="urn:microsoft.com/office/officeart/2008/layout/VerticalCurvedList"/>
    <dgm:cxn modelId="{B64B49DA-D46F-405F-87C7-E52BEBE87FB5}" type="presParOf" srcId="{6004C04D-1E16-4879-A20D-0F2F58278881}" destId="{2590FB49-5FCC-40EA-B005-84683F08F08E}" srcOrd="3" destOrd="0" presId="urn:microsoft.com/office/officeart/2008/layout/VerticalCurvedList"/>
    <dgm:cxn modelId="{92EAF0B0-06CD-4C8F-A2AB-EAB8880B2D76}" type="presParOf" srcId="{6004C04D-1E16-4879-A20D-0F2F58278881}" destId="{C9C1FC6F-486C-4E6C-B578-DA0ABF7CE336}" srcOrd="4" destOrd="0" presId="urn:microsoft.com/office/officeart/2008/layout/VerticalCurvedList"/>
    <dgm:cxn modelId="{246A0F1E-6E67-4B9A-B457-8B2449E44256}" type="presParOf" srcId="{C9C1FC6F-486C-4E6C-B578-DA0ABF7CE336}" destId="{0616D4DD-BC60-488F-AEE7-B27407D45576}" srcOrd="0" destOrd="0" presId="urn:microsoft.com/office/officeart/2008/layout/VerticalCurvedList"/>
    <dgm:cxn modelId="{895E5D80-BD2D-42FC-AE53-1E3C50970565}" type="presParOf" srcId="{6004C04D-1E16-4879-A20D-0F2F58278881}" destId="{CF08F2F2-1E59-4D02-9CB2-3C95C48FE40E}" srcOrd="5" destOrd="0" presId="urn:microsoft.com/office/officeart/2008/layout/VerticalCurvedList"/>
    <dgm:cxn modelId="{5B7FCB82-576C-4D29-A491-0EC2FE74775F}" type="presParOf" srcId="{6004C04D-1E16-4879-A20D-0F2F58278881}" destId="{B102A50F-52CD-4FF0-86A6-92C7EC2E90FB}" srcOrd="6" destOrd="0" presId="urn:microsoft.com/office/officeart/2008/layout/VerticalCurvedList"/>
    <dgm:cxn modelId="{F09349C3-BA05-4B2E-B0F0-0A23F9C125AF}" type="presParOf" srcId="{B102A50F-52CD-4FF0-86A6-92C7EC2E90FB}" destId="{C0455E0D-7094-46A6-9EFB-2ED7C1DF69A0}" srcOrd="0" destOrd="0" presId="urn:microsoft.com/office/officeart/2008/layout/VerticalCurvedList"/>
    <dgm:cxn modelId="{0C1A6F50-CEB0-4D3E-B50A-713FF96EDED0}" type="presParOf" srcId="{6004C04D-1E16-4879-A20D-0F2F58278881}" destId="{7CA37204-1543-4643-9A7A-82565348017C}" srcOrd="7" destOrd="0" presId="urn:microsoft.com/office/officeart/2008/layout/VerticalCurvedList"/>
    <dgm:cxn modelId="{E2EFE0A1-A6FE-4032-9CCE-A3FF0A40F544}" type="presParOf" srcId="{6004C04D-1E16-4879-A20D-0F2F58278881}" destId="{D4C070C2-665B-4CEC-ACC7-3EE508FF9C0E}" srcOrd="8" destOrd="0" presId="urn:microsoft.com/office/officeart/2008/layout/VerticalCurvedList"/>
    <dgm:cxn modelId="{3F6D35F3-FC9E-46C0-B5B5-39FD43B2DCB4}" type="presParOf" srcId="{D4C070C2-665B-4CEC-ACC7-3EE508FF9C0E}" destId="{742E7DE9-594E-4BA4-807C-7AB6B8C61BD8}" srcOrd="0" destOrd="0" presId="urn:microsoft.com/office/officeart/2008/layout/VerticalCurvedList"/>
    <dgm:cxn modelId="{8E2F4644-4FBB-45F6-AD48-76986EF87652}" type="presParOf" srcId="{6004C04D-1E16-4879-A20D-0F2F58278881}" destId="{3585B3BE-B5A1-4AF0-B0F1-B6B4531F4C54}" srcOrd="9" destOrd="0" presId="urn:microsoft.com/office/officeart/2008/layout/VerticalCurvedList"/>
    <dgm:cxn modelId="{F3B75954-0888-4B18-B288-166AE78224B3}" type="presParOf" srcId="{6004C04D-1E16-4879-A20D-0F2F58278881}" destId="{75D0D1C8-7F35-4EBE-8B85-89BB553B56DE}" srcOrd="10" destOrd="0" presId="urn:microsoft.com/office/officeart/2008/layout/VerticalCurvedList"/>
    <dgm:cxn modelId="{7C6AA5B8-92B7-4CD0-B1C3-50CE136B1009}" type="presParOf" srcId="{75D0D1C8-7F35-4EBE-8B85-89BB553B56DE}" destId="{33166816-CCDF-4ECB-9E99-38E508DF13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AB838-CCDB-4E35-B52B-D9259B4823D1}">
      <dsp:nvSpPr>
        <dsp:cNvPr id="0" name=""/>
        <dsp:cNvSpPr/>
      </dsp:nvSpPr>
      <dsp:spPr>
        <a:xfrm>
          <a:off x="-761603" y="-454330"/>
          <a:ext cx="5157567" cy="5505361"/>
        </a:xfrm>
        <a:prstGeom prst="blockArc">
          <a:avLst>
            <a:gd name="adj1" fmla="val 18900000"/>
            <a:gd name="adj2" fmla="val 2700000"/>
            <a:gd name="adj3" fmla="val 336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BA0E8-8CA2-42B4-B979-E77748B07470}">
      <dsp:nvSpPr>
        <dsp:cNvPr id="0" name=""/>
        <dsp:cNvSpPr/>
      </dsp:nvSpPr>
      <dsp:spPr>
        <a:xfrm>
          <a:off x="450834" y="298744"/>
          <a:ext cx="7610647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농약 저항성의 정의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450834" y="298744"/>
        <a:ext cx="7610647" cy="597871"/>
      </dsp:txXfrm>
    </dsp:sp>
    <dsp:sp modelId="{E197E95F-6113-4C77-8998-38FFF27BDE07}">
      <dsp:nvSpPr>
        <dsp:cNvPr id="0" name=""/>
        <dsp:cNvSpPr/>
      </dsp:nvSpPr>
      <dsp:spPr>
        <a:xfrm>
          <a:off x="77164" y="224010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0FB49-5FCC-40EA-B005-84683F08F08E}">
      <dsp:nvSpPr>
        <dsp:cNvPr id="0" name=""/>
        <dsp:cNvSpPr/>
      </dsp:nvSpPr>
      <dsp:spPr>
        <a:xfrm>
          <a:off x="879251" y="1195265"/>
          <a:ext cx="7182230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농약 저항성 발생원인 및 조건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879251" y="1195265"/>
        <a:ext cx="7182230" cy="597871"/>
      </dsp:txXfrm>
    </dsp:sp>
    <dsp:sp modelId="{0616D4DD-BC60-488F-AEE7-B27407D45576}">
      <dsp:nvSpPr>
        <dsp:cNvPr id="0" name=""/>
        <dsp:cNvSpPr/>
      </dsp:nvSpPr>
      <dsp:spPr>
        <a:xfrm>
          <a:off x="505582" y="1120531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8F2F2-1E59-4D02-9CB2-3C95C48FE40E}">
      <dsp:nvSpPr>
        <dsp:cNvPr id="0" name=""/>
        <dsp:cNvSpPr/>
      </dsp:nvSpPr>
      <dsp:spPr>
        <a:xfrm>
          <a:off x="1010741" y="2091786"/>
          <a:ext cx="7050740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농약 저항성 발생사례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1010741" y="2091786"/>
        <a:ext cx="7050740" cy="597871"/>
      </dsp:txXfrm>
    </dsp:sp>
    <dsp:sp modelId="{C0455E0D-7094-46A6-9EFB-2ED7C1DF69A0}">
      <dsp:nvSpPr>
        <dsp:cNvPr id="0" name=""/>
        <dsp:cNvSpPr/>
      </dsp:nvSpPr>
      <dsp:spPr>
        <a:xfrm>
          <a:off x="637071" y="2017052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37204-1543-4643-9A7A-82565348017C}">
      <dsp:nvSpPr>
        <dsp:cNvPr id="0" name=""/>
        <dsp:cNvSpPr/>
      </dsp:nvSpPr>
      <dsp:spPr>
        <a:xfrm>
          <a:off x="879251" y="2988307"/>
          <a:ext cx="7182230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>
              <a:solidFill>
                <a:schemeClr val="tx1"/>
              </a:solidFill>
            </a:rPr>
            <a:t>농약 저항성 </a:t>
          </a:r>
          <a:r>
            <a:rPr lang="ko-KR" altLang="en-US" sz="2000" b="1" strike="noStrike" kern="1200" dirty="0">
              <a:solidFill>
                <a:schemeClr val="tx1"/>
              </a:solidFill>
            </a:rPr>
            <a:t>관리방법</a:t>
          </a:r>
          <a:endParaRPr lang="en-US" sz="2000" b="1" strike="noStrike" kern="1200" dirty="0"/>
        </a:p>
      </dsp:txBody>
      <dsp:txXfrm>
        <a:off x="879251" y="2988307"/>
        <a:ext cx="7182230" cy="597871"/>
      </dsp:txXfrm>
    </dsp:sp>
    <dsp:sp modelId="{742E7DE9-594E-4BA4-807C-7AB6B8C61BD8}">
      <dsp:nvSpPr>
        <dsp:cNvPr id="0" name=""/>
        <dsp:cNvSpPr/>
      </dsp:nvSpPr>
      <dsp:spPr>
        <a:xfrm>
          <a:off x="505582" y="2913573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5B3BE-B5A1-4AF0-B0F1-B6B4531F4C54}">
      <dsp:nvSpPr>
        <dsp:cNvPr id="0" name=""/>
        <dsp:cNvSpPr/>
      </dsp:nvSpPr>
      <dsp:spPr>
        <a:xfrm>
          <a:off x="450834" y="3884828"/>
          <a:ext cx="7610647" cy="5978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56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 err="1">
              <a:solidFill>
                <a:schemeClr val="tx1"/>
              </a:solidFill>
            </a:rPr>
            <a:t>작용기작</a:t>
          </a:r>
          <a:r>
            <a:rPr lang="ko-KR" altLang="en-US" sz="2000" b="1" kern="1200" dirty="0">
              <a:solidFill>
                <a:schemeClr val="tx1"/>
              </a:solidFill>
            </a:rPr>
            <a:t> 분류기준 등 기타 자료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450834" y="3884828"/>
        <a:ext cx="7610647" cy="597871"/>
      </dsp:txXfrm>
    </dsp:sp>
    <dsp:sp modelId="{33166816-CCDF-4ECB-9E99-38E508DF131F}">
      <dsp:nvSpPr>
        <dsp:cNvPr id="0" name=""/>
        <dsp:cNvSpPr/>
      </dsp:nvSpPr>
      <dsp:spPr>
        <a:xfrm>
          <a:off x="77164" y="3810094"/>
          <a:ext cx="747339" cy="747339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81CEC-E155-4D68-9487-467B8F0D8633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53D77-1782-4B93-9146-FF8604199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140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1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829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091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288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9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204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47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10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02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627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93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664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6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03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4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800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982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598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30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32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602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4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926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93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482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3013"/>
            <a:ext cx="484505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6CACF-C05F-4313-B43A-18328FA85786}" type="slidenum">
              <a:rPr lang="ko-KR" altLang="en-US" smtClean="0">
                <a:solidFill>
                  <a:prstClr val="black"/>
                </a:solidFill>
              </a:rPr>
              <a:pPr/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686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5692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91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3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465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53D77-1782-4B93-9146-FF86041991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3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87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17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85915"/>
            <a:ext cx="9906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1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988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0" y="1709742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0" y="4589467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39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9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0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0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64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8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8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1" y="987429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2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9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1" y="987429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9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1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907C8-5D6E-45F7-8D5D-2F0896EC111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53C54-A6E9-4295-B5B8-3F3582321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5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a7laLEaak?feature=oembed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rX5MmS2vuo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457835" y="2399865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2085311" y="1671320"/>
            <a:ext cx="585929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 관리 교육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4B008-82EA-8C43-0490-6EB8663D7CA0}"/>
              </a:ext>
            </a:extLst>
          </p:cNvPr>
          <p:cNvSpPr txBox="1"/>
          <p:nvPr/>
        </p:nvSpPr>
        <p:spPr>
          <a:xfrm>
            <a:off x="6842392" y="319798"/>
            <a:ext cx="330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공통 교육자료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602AE-1F44-ECC8-53E5-67921D7739F4}"/>
              </a:ext>
            </a:extLst>
          </p:cNvPr>
          <p:cNvSpPr txBox="1"/>
          <p:nvPr/>
        </p:nvSpPr>
        <p:spPr>
          <a:xfrm>
            <a:off x="4114801" y="3410139"/>
            <a:ext cx="306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2023. 11. 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39925-D3DF-F776-06DA-AE9937356057}"/>
              </a:ext>
            </a:extLst>
          </p:cNvPr>
          <p:cNvSpPr txBox="1"/>
          <p:nvPr/>
        </p:nvSpPr>
        <p:spPr>
          <a:xfrm>
            <a:off x="2632587" y="4827801"/>
            <a:ext cx="603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농약 저항성 병해충 관리 </a:t>
            </a:r>
            <a:r>
              <a:rPr lang="en-US" altLang="ko-KR" sz="3200" dirty="0"/>
              <a:t>TF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639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발생원인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66676" y="1107653"/>
            <a:ext cx="9839324" cy="5268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j-ea"/>
                <a:ea typeface="+mj-ea"/>
              </a:rPr>
              <a:t>  ○질적 저항성</a:t>
            </a:r>
            <a:r>
              <a:rPr lang="en-US" altLang="ko-KR" b="1" dirty="0">
                <a:latin typeface="+mj-ea"/>
                <a:ea typeface="+mj-ea"/>
              </a:rPr>
              <a:t>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  <a:ea typeface="+mj-ea"/>
              </a:rPr>
              <a:t>  - </a:t>
            </a:r>
            <a:r>
              <a:rPr lang="ko-KR" altLang="en-US" sz="1600" dirty="0">
                <a:latin typeface="+mj-ea"/>
                <a:ea typeface="+mj-ea"/>
              </a:rPr>
              <a:t>변이에 기인한 것으로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자외선</a:t>
            </a:r>
            <a:r>
              <a:rPr lang="en-US" altLang="ko-KR" sz="1600" dirty="0">
                <a:latin typeface="+mj-ea"/>
                <a:ea typeface="+mj-ea"/>
              </a:rPr>
              <a:t>(UV irradiation) </a:t>
            </a:r>
            <a:r>
              <a:rPr lang="ko-KR" altLang="en-US" sz="1600" dirty="0">
                <a:latin typeface="+mj-ea"/>
                <a:ea typeface="+mj-ea"/>
              </a:rPr>
              <a:t>등을 통하여 유전적 변이가 작용점의 단백질에 일어나고     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  <a:ea typeface="+mj-ea"/>
              </a:rPr>
              <a:t>    </a:t>
            </a:r>
            <a:r>
              <a:rPr lang="ko-KR" altLang="en-US" sz="1600" dirty="0">
                <a:latin typeface="+mj-ea"/>
                <a:ea typeface="+mj-ea"/>
              </a:rPr>
              <a:t>약제와의 결합력이 현저히 낮아지거나 없어져서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약제의 효력이 상실 되는 것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살균제가 결합하는 부위의 아미노산이 바뀌어 나타나는 저항성이며 후대로 유전이 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시간의 흐름에 따라 </a:t>
            </a:r>
            <a:r>
              <a:rPr lang="ko-KR" altLang="en-US" sz="1600" dirty="0" err="1">
                <a:latin typeface="+mn-ea"/>
              </a:rPr>
              <a:t>방제농도가</a:t>
            </a:r>
            <a:r>
              <a:rPr lang="ko-KR" altLang="en-US" sz="1600" dirty="0">
                <a:latin typeface="+mn-ea"/>
              </a:rPr>
              <a:t> 서서히 증가함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  : </a:t>
            </a:r>
            <a:r>
              <a:rPr lang="ko-KR" altLang="en-US" sz="1600" dirty="0">
                <a:latin typeface="+mn-ea"/>
              </a:rPr>
              <a:t>불충분한 </a:t>
            </a:r>
            <a:r>
              <a:rPr lang="ko-KR" altLang="en-US" sz="1600" dirty="0" err="1">
                <a:latin typeface="+mn-ea"/>
              </a:rPr>
              <a:t>살포량에</a:t>
            </a:r>
            <a:r>
              <a:rPr lang="ko-KR" altLang="en-US" sz="1600" dirty="0">
                <a:latin typeface="+mn-ea"/>
              </a:rPr>
              <a:t> 의한 저항성 증가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sz="1600" b="1" dirty="0">
                <a:latin typeface="+mj-ea"/>
                <a:ea typeface="+mj-ea"/>
              </a:rPr>
              <a:t>  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sz="1600" b="1" dirty="0">
                <a:latin typeface="+mj-ea"/>
                <a:ea typeface="+mj-ea"/>
              </a:rPr>
              <a:t>   ○양적 저항성</a:t>
            </a:r>
            <a:r>
              <a:rPr lang="en-US" altLang="ko-KR" sz="1600" b="1" dirty="0">
                <a:latin typeface="+mj-ea"/>
                <a:ea typeface="+mj-ea"/>
              </a:rPr>
              <a:t>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  <a:ea typeface="+mj-ea"/>
              </a:rPr>
              <a:t>  - </a:t>
            </a:r>
            <a:r>
              <a:rPr lang="ko-KR" altLang="en-US" sz="1600" dirty="0">
                <a:latin typeface="+mj-ea"/>
                <a:ea typeface="+mj-ea"/>
              </a:rPr>
              <a:t>병원균 세포 내 살균제 농도를 낮추는 </a:t>
            </a:r>
            <a:r>
              <a:rPr lang="ko-KR" altLang="en-US" sz="1600" dirty="0" err="1">
                <a:latin typeface="+mj-ea"/>
                <a:ea typeface="+mj-ea"/>
              </a:rPr>
              <a:t>기작에</a:t>
            </a:r>
            <a:r>
              <a:rPr lang="ko-KR" altLang="en-US" sz="1600" dirty="0">
                <a:latin typeface="+mj-ea"/>
                <a:ea typeface="+mj-ea"/>
              </a:rPr>
              <a:t> 의해 유발되는 저항성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  <a:ea typeface="+mj-ea"/>
              </a:rPr>
              <a:t>    (</a:t>
            </a:r>
            <a:r>
              <a:rPr lang="ko-KR" altLang="en-US" sz="1600" dirty="0">
                <a:latin typeface="+mj-ea"/>
                <a:ea typeface="+mj-ea"/>
              </a:rPr>
              <a:t>세포 內 배출기구 형성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분해효소 합성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세포막의 변화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대사경로 우회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등의 돌연변이 발생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- </a:t>
            </a:r>
            <a:r>
              <a:rPr lang="ko-KR" altLang="en-US" sz="1600" dirty="0"/>
              <a:t>살균제 사용이 </a:t>
            </a:r>
            <a:r>
              <a:rPr lang="ko-KR" altLang="en-US" sz="1600" dirty="0" err="1"/>
              <a:t>선발압으로</a:t>
            </a:r>
            <a:r>
              <a:rPr lang="ko-KR" altLang="en-US" sz="1600" dirty="0"/>
              <a:t> 작용하여 약제 감수성 균은 도태되고</a:t>
            </a:r>
            <a:r>
              <a:rPr lang="en-US" altLang="ko-KR" sz="1600" dirty="0"/>
              <a:t>, </a:t>
            </a:r>
            <a:r>
              <a:rPr lang="ko-KR" altLang="en-US" sz="1600" dirty="0"/>
              <a:t>저항성 균주가 생존하여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/>
              <a:t>      </a:t>
            </a:r>
            <a:r>
              <a:rPr lang="ko-KR" altLang="en-US" sz="1600" dirty="0"/>
              <a:t>포장 내 일정한 밀도로 분포 하는 것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/>
              <a:t>  - </a:t>
            </a:r>
            <a:r>
              <a:rPr lang="ko-KR" altLang="en-US" sz="1600" dirty="0"/>
              <a:t>일정시간이 지난 후 방제농도가 급격하게 증가하는 경우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/>
              <a:t>     : </a:t>
            </a:r>
            <a:r>
              <a:rPr lang="ko-KR" altLang="en-US" sz="1600" dirty="0"/>
              <a:t>기준량을 준수하더라도 더 높은 </a:t>
            </a:r>
            <a:r>
              <a:rPr lang="ko-KR" altLang="en-US" sz="1600" dirty="0" err="1"/>
              <a:t>약량으로</a:t>
            </a:r>
            <a:r>
              <a:rPr lang="ko-KR" altLang="en-US" sz="1600" dirty="0"/>
              <a:t> 살포 필요</a:t>
            </a:r>
            <a:endParaRPr lang="en-US" altLang="ko-KR" sz="16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BE49E-5B16-7482-10B5-F2D7D904889C}"/>
              </a:ext>
            </a:extLst>
          </p:cNvPr>
          <p:cNvSpPr txBox="1"/>
          <p:nvPr/>
        </p:nvSpPr>
        <p:spPr>
          <a:xfrm>
            <a:off x="8213535" y="6515692"/>
            <a:ext cx="169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최신 </a:t>
            </a:r>
            <a:r>
              <a:rPr lang="ko-KR" altLang="en-US" sz="1400" dirty="0" err="1"/>
              <a:t>농약학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5870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발생원인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66676" y="1107655"/>
            <a:ext cx="9906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j-ea"/>
                <a:ea typeface="+mj-ea"/>
              </a:rPr>
              <a:t>  ○행동적 요인</a:t>
            </a:r>
            <a:endParaRPr lang="en-US" altLang="ko-KR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  <a:ea typeface="+mj-ea"/>
              </a:rPr>
              <a:t>  - </a:t>
            </a:r>
            <a:r>
              <a:rPr lang="ko-KR" altLang="en-US" sz="1600" dirty="0">
                <a:latin typeface="+mj-ea"/>
                <a:ea typeface="+mj-ea"/>
              </a:rPr>
              <a:t>살충제가 살포된 지역에 대하여 해충이 본능적으로 기피현상을 보이는 것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j-ea"/>
              </a:rPr>
              <a:t>  ○형태적 요인</a:t>
            </a:r>
            <a:endParaRPr lang="en-US" altLang="ko-KR" b="1" dirty="0">
              <a:latin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</a:rPr>
              <a:t>  -</a:t>
            </a:r>
            <a:r>
              <a:rPr lang="en-US" altLang="ko-KR" sz="1600" dirty="0"/>
              <a:t> </a:t>
            </a:r>
            <a:r>
              <a:rPr lang="ko-KR" altLang="en-US" sz="1600" dirty="0"/>
              <a:t>해충의 표피 </a:t>
            </a:r>
            <a:r>
              <a:rPr lang="ko-KR" altLang="en-US" sz="1600" dirty="0" err="1"/>
              <a:t>큐티클</a:t>
            </a:r>
            <a:r>
              <a:rPr lang="ko-KR" altLang="en-US" sz="1600" dirty="0"/>
              <a:t> 층의 </a:t>
            </a:r>
            <a:r>
              <a:rPr lang="ko-KR" altLang="en-US" sz="1600" dirty="0" err="1"/>
              <a:t>지질조성을</a:t>
            </a:r>
            <a:r>
              <a:rPr lang="ko-KR" altLang="en-US" sz="1600" dirty="0"/>
              <a:t> 변화시킴으로써 약제의 </a:t>
            </a:r>
            <a:r>
              <a:rPr lang="ko-KR" altLang="en-US" sz="1600" dirty="0" err="1"/>
              <a:t>충체</a:t>
            </a:r>
            <a:r>
              <a:rPr lang="ko-KR" altLang="en-US" sz="1600" dirty="0"/>
              <a:t> 내 </a:t>
            </a:r>
            <a:r>
              <a:rPr lang="ko-KR" altLang="en-US" sz="1600" dirty="0" err="1"/>
              <a:t>침투량을</a:t>
            </a:r>
            <a:r>
              <a:rPr lang="ko-KR" altLang="en-US" sz="1600" dirty="0"/>
              <a:t> 저하시키는 것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j-ea"/>
              </a:rPr>
              <a:t>  ○생리적 요인</a:t>
            </a:r>
            <a:endParaRPr lang="en-US" altLang="ko-KR" b="1" dirty="0">
              <a:latin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</a:rPr>
              <a:t>  - </a:t>
            </a:r>
            <a:r>
              <a:rPr lang="ko-KR" altLang="en-US" sz="1600" dirty="0"/>
              <a:t>해충의 </a:t>
            </a:r>
            <a:r>
              <a:rPr lang="ko-KR" altLang="en-US" sz="1600" dirty="0" err="1"/>
              <a:t>친유성</a:t>
            </a:r>
            <a:r>
              <a:rPr lang="en-US" altLang="ko-KR" sz="1600" dirty="0"/>
              <a:t>(</a:t>
            </a:r>
            <a:r>
              <a:rPr lang="ko-KR" altLang="en-US" sz="1600" dirty="0"/>
              <a:t>親油性</a:t>
            </a:r>
            <a:r>
              <a:rPr lang="en-US" altLang="ko-KR" sz="1600" dirty="0"/>
              <a:t>, lipophilic) </a:t>
            </a:r>
            <a:r>
              <a:rPr lang="ko-KR" altLang="en-US" sz="1600" dirty="0"/>
              <a:t>약제를 체내 </a:t>
            </a:r>
            <a:r>
              <a:rPr lang="ko-KR" altLang="en-US" sz="1600" dirty="0" err="1"/>
              <a:t>지방체</a:t>
            </a:r>
            <a:r>
              <a:rPr lang="en-US" altLang="ko-KR" sz="1600" dirty="0"/>
              <a:t>(fat body)</a:t>
            </a:r>
            <a:r>
              <a:rPr lang="ko-KR" altLang="en-US" sz="1600" dirty="0"/>
              <a:t>에서 저장하여 불활성화한 후 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/>
              <a:t>       </a:t>
            </a:r>
            <a:r>
              <a:rPr lang="ko-KR" altLang="en-US" sz="1600" dirty="0"/>
              <a:t>작용점에 도달하는 </a:t>
            </a:r>
            <a:r>
              <a:rPr lang="ko-KR" altLang="en-US" sz="1600" dirty="0" err="1"/>
              <a:t>약량을</a:t>
            </a:r>
            <a:r>
              <a:rPr lang="en-US" altLang="ko-KR" sz="1600" dirty="0"/>
              <a:t> </a:t>
            </a:r>
            <a:r>
              <a:rPr lang="ko-KR" altLang="en-US" sz="1600" dirty="0"/>
              <a:t>감소시키고 대사 전에 신속히 체외로 배출하는 능력이 증가하는 것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000" dirty="0"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j-ea"/>
              </a:rPr>
              <a:t>  ○생화학적 요인</a:t>
            </a:r>
            <a:endParaRPr lang="en-US" altLang="ko-KR" b="1" dirty="0">
              <a:latin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/>
              <a:t>  - </a:t>
            </a:r>
            <a:r>
              <a:rPr lang="ko-KR" altLang="en-US" sz="1600" dirty="0"/>
              <a:t>대사과정을 통하여 체내에 침투한 살충제를 </a:t>
            </a:r>
            <a:r>
              <a:rPr lang="ko-KR" altLang="en-US" sz="1600" dirty="0" err="1"/>
              <a:t>무독화하는</a:t>
            </a:r>
            <a:r>
              <a:rPr lang="ko-KR" altLang="en-US" sz="1600" dirty="0"/>
              <a:t> 능력이 증가하는 것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/>
              <a:t>  - </a:t>
            </a:r>
            <a:r>
              <a:rPr lang="ko-KR" altLang="en-US" sz="1600" dirty="0"/>
              <a:t>작용점 변화를 통하여 약제에 대한 작용점의 감수성을 저하 시키는 능력이 발달하는 것</a:t>
            </a:r>
            <a:endParaRPr lang="en-US" altLang="ko-KR" sz="1600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  →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해충이 한가지 요인에 의해 저항성을 나타낼 수 있지만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대부분의 요인들이 복합적으로 작용 함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71EC6-1F02-DE03-B11F-A1988A89A3E3}"/>
              </a:ext>
            </a:extLst>
          </p:cNvPr>
          <p:cNvSpPr txBox="1"/>
          <p:nvPr/>
        </p:nvSpPr>
        <p:spPr>
          <a:xfrm>
            <a:off x="8213535" y="6515692"/>
            <a:ext cx="169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최신 </a:t>
            </a:r>
            <a:r>
              <a:rPr lang="ko-KR" altLang="en-US" sz="1400" dirty="0" err="1"/>
              <a:t>농약학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858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2140460" y="2870221"/>
            <a:ext cx="5660525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 발생사례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15962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5DB58850-07C3-CF25-D253-B461FFA61A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638"/>
              </p:ext>
            </p:extLst>
          </p:nvPr>
        </p:nvGraphicFramePr>
        <p:xfrm>
          <a:off x="745685" y="1454024"/>
          <a:ext cx="8128000" cy="4401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022488F-2185-AC06-B0C1-9967BD298248}"/>
              </a:ext>
            </a:extLst>
          </p:cNvPr>
          <p:cNvSpPr txBox="1"/>
          <p:nvPr/>
        </p:nvSpPr>
        <p:spPr>
          <a:xfrm>
            <a:off x="4130978" y="5855919"/>
            <a:ext cx="213359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/>
              <a:t>발생 회수</a:t>
            </a:r>
            <a:r>
              <a:rPr lang="en-US" altLang="ko-KR" sz="1801" b="1" dirty="0"/>
              <a:t>(</a:t>
            </a:r>
            <a:r>
              <a:rPr lang="ko-KR" altLang="en-US" sz="1801" b="1" dirty="0"/>
              <a:t>회</a:t>
            </a:r>
            <a:r>
              <a:rPr lang="en-US" altLang="ko-KR" sz="1801" b="1" dirty="0"/>
              <a:t>)</a:t>
            </a:r>
            <a:endParaRPr lang="ko-KR" altLang="en-US" sz="1801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0" y="2"/>
            <a:ext cx="9906000" cy="832697"/>
            <a:chOff x="-1143000" y="316552"/>
            <a:chExt cx="10795000" cy="83269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32697"/>
              <a:chOff x="0" y="316545"/>
              <a:chExt cx="12192000" cy="832697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9146142" cy="832697"/>
                <a:chOff x="0" y="316545"/>
                <a:chExt cx="9146142" cy="832697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8139378" y="320478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65632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저항성 </a:t>
              </a:r>
              <a:r>
                <a:rPr lang="ko-KR" altLang="en-US" sz="3200" b="1" kern="0" dirty="0" err="1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발생보고</a:t>
              </a:r>
              <a:r>
                <a:rPr lang="en-US" altLang="ko-KR" sz="32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(1908~2011)</a:t>
              </a:r>
              <a:endParaRPr lang="ko-KR" altLang="en-US" sz="3200" b="1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112FB1-C8FE-D635-B2FD-03254D31DB9F}"/>
              </a:ext>
            </a:extLst>
          </p:cNvPr>
          <p:cNvSpPr txBox="1"/>
          <p:nvPr/>
        </p:nvSpPr>
        <p:spPr>
          <a:xfrm>
            <a:off x="6726049" y="6424368"/>
            <a:ext cx="337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자료제공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바이엘크롭사이언스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671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5DB58850-07C3-CF25-D253-B461FFA61A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819143"/>
              </p:ext>
            </p:extLst>
          </p:nvPr>
        </p:nvGraphicFramePr>
        <p:xfrm>
          <a:off x="1010062" y="1454024"/>
          <a:ext cx="8128000" cy="4401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022488F-2185-AC06-B0C1-9967BD298248}"/>
              </a:ext>
            </a:extLst>
          </p:cNvPr>
          <p:cNvSpPr txBox="1"/>
          <p:nvPr/>
        </p:nvSpPr>
        <p:spPr>
          <a:xfrm>
            <a:off x="4174521" y="5796612"/>
            <a:ext cx="2133599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1" b="1" dirty="0"/>
              <a:t>발생 건수</a:t>
            </a:r>
            <a:r>
              <a:rPr lang="en-US" altLang="ko-KR" sz="1801" b="1" dirty="0"/>
              <a:t>(</a:t>
            </a:r>
            <a:r>
              <a:rPr lang="ko-KR" altLang="en-US" sz="1801" b="1" dirty="0"/>
              <a:t>회</a:t>
            </a:r>
            <a:r>
              <a:rPr lang="en-US" altLang="ko-KR" sz="1801" b="1" dirty="0"/>
              <a:t>)</a:t>
            </a:r>
            <a:endParaRPr lang="ko-KR" altLang="en-US" sz="1801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" y="0"/>
            <a:ext cx="9906001" cy="828764"/>
            <a:chOff x="-1143001" y="316552"/>
            <a:chExt cx="10795001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1" y="316552"/>
              <a:ext cx="10795001" cy="828764"/>
              <a:chOff x="-1" y="316545"/>
              <a:chExt cx="12192001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-1" y="316545"/>
                <a:ext cx="9497942" cy="828764"/>
                <a:chOff x="-1" y="316545"/>
                <a:chExt cx="9497942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8491177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-1" y="316545"/>
                  <a:ext cx="8991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나라별 저항성 </a:t>
              </a:r>
              <a:r>
                <a:rPr lang="ko-KR" altLang="en-US" sz="3200" b="1" kern="0" dirty="0" err="1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발생보고</a:t>
              </a:r>
              <a:r>
                <a:rPr lang="en-US" altLang="ko-KR" sz="32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(1908~2011)</a:t>
              </a:r>
              <a:endParaRPr lang="ko-KR" altLang="en-US" sz="3200" b="1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3049D6-8AF1-F425-0116-1AF238983422}"/>
              </a:ext>
            </a:extLst>
          </p:cNvPr>
          <p:cNvSpPr txBox="1"/>
          <p:nvPr/>
        </p:nvSpPr>
        <p:spPr>
          <a:xfrm>
            <a:off x="6403320" y="6464276"/>
            <a:ext cx="337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자료제공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바이엘크롭사이언스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224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2140459" y="2870221"/>
            <a:ext cx="566052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 관리방법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192014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 기본 준수사항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0" y="954619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○약제저항성의 발생은 필연적인 것으로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대부분 약제는 저항성이 발달할 수 있음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buClr>
                <a:schemeClr val="tx1"/>
              </a:buClr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○저항성 발생을 지연시키는 방향으로 관리해야 농가에서 경제적으로 작물을 재배할 수 있음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84562" y="2119817"/>
            <a:ext cx="4274139" cy="4404809"/>
            <a:chOff x="478564" y="2855356"/>
            <a:chExt cx="4274139" cy="4404809"/>
          </a:xfrm>
        </p:grpSpPr>
        <p:sp>
          <p:nvSpPr>
            <p:cNvPr id="2" name="직사각형 1"/>
            <p:cNvSpPr/>
            <p:nvPr/>
          </p:nvSpPr>
          <p:spPr>
            <a:xfrm>
              <a:off x="478564" y="2855356"/>
              <a:ext cx="4274139" cy="440480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8564" y="3036781"/>
              <a:ext cx="4274139" cy="386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n-ea"/>
                </a:rPr>
                <a:t>1.</a:t>
              </a:r>
              <a:r>
                <a:rPr lang="ko-KR" altLang="en-US" sz="1500" b="1" dirty="0">
                  <a:latin typeface="+mn-ea"/>
                </a:rPr>
                <a:t>골고루</a:t>
              </a:r>
              <a:r>
                <a:rPr lang="en-US" altLang="ko-KR" sz="1500" b="1" dirty="0">
                  <a:latin typeface="+mn-ea"/>
                </a:rPr>
                <a:t> </a:t>
              </a:r>
              <a:r>
                <a:rPr lang="ko-KR" altLang="en-US" sz="1500" b="1" dirty="0">
                  <a:latin typeface="+mn-ea"/>
                </a:rPr>
                <a:t>묻도록 충분한 양 살포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2.</a:t>
              </a:r>
              <a:r>
                <a:rPr lang="ko-KR" altLang="en-US" sz="1500" b="1" dirty="0">
                  <a:latin typeface="+mn-ea"/>
                </a:rPr>
                <a:t>기준량 살포 준수</a:t>
              </a:r>
              <a:endParaRPr lang="en-US" altLang="ko-KR" sz="1500" b="1" dirty="0">
                <a:latin typeface="+mn-ea"/>
              </a:endParaRPr>
            </a:p>
            <a:p>
              <a:r>
                <a:rPr lang="ko-KR" altLang="en-US" sz="1300" dirty="0">
                  <a:latin typeface="+mn-ea"/>
                </a:rPr>
                <a:t>   </a:t>
              </a:r>
              <a:r>
                <a:rPr lang="en-US" altLang="ko-KR" sz="1300" dirty="0">
                  <a:latin typeface="+mn-ea"/>
                </a:rPr>
                <a:t>- </a:t>
              </a:r>
              <a:r>
                <a:rPr lang="ko-KR" altLang="en-US" sz="1300" dirty="0">
                  <a:latin typeface="+mn-ea"/>
                </a:rPr>
                <a:t>정량 사용 준수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3.</a:t>
              </a:r>
              <a:r>
                <a:rPr lang="ko-KR" altLang="en-US" sz="1500" b="1" dirty="0">
                  <a:latin typeface="+mn-ea"/>
                </a:rPr>
                <a:t>살균제 예방적 사용</a:t>
              </a:r>
              <a:endParaRPr lang="en-US" altLang="ko-KR" sz="1500" b="1" dirty="0">
                <a:latin typeface="+mn-ea"/>
              </a:endParaRPr>
            </a:p>
            <a:p>
              <a:r>
                <a:rPr lang="ko-KR" altLang="en-US" sz="1300" dirty="0">
                  <a:latin typeface="+mn-ea"/>
                </a:rPr>
                <a:t>   </a:t>
              </a:r>
              <a:r>
                <a:rPr lang="en-US" altLang="ko-KR" sz="1300" dirty="0">
                  <a:latin typeface="+mn-ea"/>
                </a:rPr>
                <a:t>- </a:t>
              </a:r>
              <a:r>
                <a:rPr lang="ko-KR" altLang="en-US" sz="1300" dirty="0" err="1">
                  <a:latin typeface="+mn-ea"/>
                </a:rPr>
                <a:t>식물병</a:t>
              </a:r>
              <a:r>
                <a:rPr lang="ko-KR" altLang="en-US" sz="1300" dirty="0">
                  <a:latin typeface="+mn-ea"/>
                </a:rPr>
                <a:t> 발병 전 </a:t>
              </a:r>
              <a:r>
                <a:rPr lang="ko-KR" altLang="en-US" sz="1300" dirty="0" err="1">
                  <a:latin typeface="+mn-ea"/>
                </a:rPr>
                <a:t>예방살포</a:t>
              </a:r>
              <a:r>
                <a:rPr lang="ko-KR" altLang="en-US" sz="1300" dirty="0">
                  <a:latin typeface="+mn-ea"/>
                </a:rPr>
                <a:t> 권장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4.</a:t>
              </a:r>
              <a:r>
                <a:rPr lang="ko-KR" altLang="en-US" sz="1500" b="1" dirty="0">
                  <a:latin typeface="+mn-ea"/>
                </a:rPr>
                <a:t>발병이 없거나 적어도 시기에 맞는 방제 필수</a:t>
              </a:r>
              <a:endParaRPr lang="en-US" altLang="ko-KR" sz="1500" b="1" dirty="0">
                <a:latin typeface="+mn-ea"/>
              </a:endParaRPr>
            </a:p>
            <a:p>
              <a:r>
                <a:rPr lang="ko-KR" altLang="en-US" sz="1300" dirty="0">
                  <a:latin typeface="+mn-ea"/>
                </a:rPr>
                <a:t>   </a:t>
              </a:r>
              <a:r>
                <a:rPr lang="en-US" altLang="ko-KR" sz="1300" dirty="0">
                  <a:latin typeface="+mn-ea"/>
                </a:rPr>
                <a:t>- </a:t>
              </a:r>
              <a:r>
                <a:rPr lang="ko-KR" altLang="en-US" sz="1300" dirty="0" err="1">
                  <a:latin typeface="+mn-ea"/>
                </a:rPr>
                <a:t>식물병은</a:t>
              </a:r>
              <a:r>
                <a:rPr lang="ko-KR" altLang="en-US" sz="1300" dirty="0">
                  <a:latin typeface="+mn-ea"/>
                </a:rPr>
                <a:t> 조건이 갖춰지면 언제든 발병 가능함</a:t>
              </a:r>
              <a:endParaRPr lang="en-US" altLang="ko-KR" sz="1300" dirty="0">
                <a:latin typeface="+mn-ea"/>
              </a:endParaRPr>
            </a:p>
            <a:p>
              <a:r>
                <a:rPr lang="en-US" altLang="ko-KR" sz="1300" dirty="0">
                  <a:latin typeface="+mn-ea"/>
                </a:rPr>
                <a:t>     </a:t>
              </a:r>
              <a:r>
                <a:rPr lang="ko-KR" altLang="en-US" sz="1300" dirty="0">
                  <a:latin typeface="+mn-ea"/>
                </a:rPr>
                <a:t>따라서 예방적 방제가 필요함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400" b="1" dirty="0">
                  <a:latin typeface="+mn-ea"/>
                </a:rPr>
                <a:t>5.</a:t>
              </a:r>
              <a:r>
                <a:rPr lang="ko-KR" altLang="en-US" sz="1400" b="1" dirty="0">
                  <a:latin typeface="+mn-ea"/>
                </a:rPr>
                <a:t>해충 발생초기 시 </a:t>
              </a:r>
              <a:r>
                <a:rPr lang="ko-KR" altLang="en-US" sz="1400" b="1" dirty="0" err="1">
                  <a:latin typeface="+mn-ea"/>
                </a:rPr>
                <a:t>약제처리</a:t>
              </a:r>
              <a:r>
                <a:rPr lang="ko-KR" altLang="en-US" sz="1400" b="1" dirty="0">
                  <a:latin typeface="+mn-ea"/>
                </a:rPr>
                <a:t> 필요</a:t>
              </a:r>
              <a:endParaRPr lang="en-US" altLang="ko-KR" sz="1400" b="1" dirty="0">
                <a:latin typeface="+mn-ea"/>
              </a:endParaRPr>
            </a:p>
            <a:p>
              <a:r>
                <a:rPr lang="ko-KR" altLang="en-US" sz="1300" dirty="0">
                  <a:latin typeface="+mn-ea"/>
                </a:rPr>
                <a:t>   </a:t>
              </a:r>
              <a:r>
                <a:rPr lang="en-US" altLang="ko-KR" sz="1300" dirty="0">
                  <a:latin typeface="+mn-ea"/>
                </a:rPr>
                <a:t>- </a:t>
              </a:r>
              <a:r>
                <a:rPr lang="ko-KR" altLang="en-US" sz="1300" dirty="0" err="1">
                  <a:latin typeface="+mn-ea"/>
                </a:rPr>
                <a:t>다발생기</a:t>
              </a:r>
              <a:r>
                <a:rPr lang="ko-KR" altLang="en-US" sz="1300" dirty="0">
                  <a:latin typeface="+mn-ea"/>
                </a:rPr>
                <a:t> 대비 효과적 </a:t>
              </a:r>
              <a:r>
                <a:rPr lang="ko-KR" altLang="en-US" sz="1300" dirty="0" err="1">
                  <a:latin typeface="+mn-ea"/>
                </a:rPr>
                <a:t>방제가능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400" b="1" dirty="0">
                  <a:latin typeface="+mn-ea"/>
                </a:rPr>
                <a:t>6.</a:t>
              </a:r>
              <a:r>
                <a:rPr lang="ko-KR" altLang="en-US" sz="1400" b="1" dirty="0" err="1">
                  <a:latin typeface="+mn-ea"/>
                </a:rPr>
                <a:t>종합적방제</a:t>
              </a:r>
              <a:r>
                <a:rPr lang="en-US" altLang="ko-KR" sz="1400" b="1" dirty="0">
                  <a:latin typeface="+mn-ea"/>
                </a:rPr>
                <a:t>(</a:t>
              </a:r>
              <a:r>
                <a:rPr lang="en-US" altLang="ko-KR" sz="1400" b="1" dirty="0" err="1">
                  <a:latin typeface="+mn-ea"/>
                </a:rPr>
                <a:t>IPM_Integrated</a:t>
              </a:r>
              <a:r>
                <a:rPr lang="en-US" altLang="ko-KR" sz="1400" b="1" dirty="0">
                  <a:latin typeface="+mn-ea"/>
                </a:rPr>
                <a:t> Pest Management)</a:t>
              </a:r>
            </a:p>
            <a:p>
              <a:r>
                <a:rPr lang="en-US" altLang="ko-KR" sz="1300" dirty="0">
                  <a:latin typeface="+mn-ea"/>
                </a:rPr>
                <a:t> - </a:t>
              </a:r>
              <a:r>
                <a:rPr lang="ko-KR" altLang="en-US" sz="1300" dirty="0" err="1">
                  <a:latin typeface="+mn-ea"/>
                </a:rPr>
                <a:t>경종적방제</a:t>
              </a:r>
              <a:r>
                <a:rPr lang="en-US" altLang="ko-KR" sz="1300" dirty="0">
                  <a:latin typeface="+mn-ea"/>
                </a:rPr>
                <a:t>(</a:t>
              </a:r>
              <a:r>
                <a:rPr lang="ko-KR" altLang="en-US" sz="1300" dirty="0">
                  <a:latin typeface="+mn-ea"/>
                </a:rPr>
                <a:t>내병성</a:t>
              </a:r>
              <a:r>
                <a:rPr lang="en-US" altLang="ko-KR" sz="1300" dirty="0">
                  <a:latin typeface="+mn-ea"/>
                </a:rPr>
                <a:t>, </a:t>
              </a:r>
              <a:r>
                <a:rPr lang="ko-KR" altLang="en-US" sz="1300" dirty="0" err="1">
                  <a:latin typeface="+mn-ea"/>
                </a:rPr>
                <a:t>내충성</a:t>
              </a:r>
              <a:r>
                <a:rPr lang="ko-KR" altLang="en-US" sz="1300" dirty="0">
                  <a:latin typeface="+mn-ea"/>
                </a:rPr>
                <a:t> 품종 선발</a:t>
              </a:r>
              <a:r>
                <a:rPr lang="en-US" altLang="ko-KR" sz="1300" dirty="0">
                  <a:latin typeface="+mn-ea"/>
                </a:rPr>
                <a:t>)</a:t>
              </a:r>
            </a:p>
            <a:p>
              <a:r>
                <a:rPr lang="en-US" altLang="ko-KR" sz="1300" dirty="0">
                  <a:latin typeface="+mn-ea"/>
                </a:rPr>
                <a:t> - </a:t>
              </a:r>
              <a:r>
                <a:rPr lang="ko-KR" altLang="en-US" sz="1300" dirty="0" err="1">
                  <a:latin typeface="+mn-ea"/>
                </a:rPr>
                <a:t>재배초기</a:t>
              </a:r>
              <a:r>
                <a:rPr lang="ko-KR" altLang="en-US" sz="1300" dirty="0">
                  <a:latin typeface="+mn-ea"/>
                </a:rPr>
                <a:t> 생물학적 </a:t>
              </a:r>
              <a:r>
                <a:rPr lang="ko-KR" altLang="en-US" sz="1300" dirty="0" err="1">
                  <a:latin typeface="+mn-ea"/>
                </a:rPr>
                <a:t>방제수단</a:t>
              </a:r>
              <a:r>
                <a:rPr lang="ko-KR" altLang="en-US" sz="1300" dirty="0">
                  <a:latin typeface="+mn-ea"/>
                </a:rPr>
                <a:t> 활용</a:t>
              </a:r>
              <a:r>
                <a:rPr lang="en-US" altLang="ko-KR" sz="1300" dirty="0">
                  <a:latin typeface="+mn-ea"/>
                </a:rPr>
                <a:t>(</a:t>
              </a:r>
              <a:r>
                <a:rPr lang="ko-KR" altLang="en-US" sz="1300" dirty="0">
                  <a:latin typeface="+mn-ea"/>
                </a:rPr>
                <a:t>천적</a:t>
              </a:r>
              <a:r>
                <a:rPr lang="en-US" altLang="ko-KR" sz="1300" dirty="0">
                  <a:latin typeface="+mn-ea"/>
                </a:rPr>
                <a:t>, </a:t>
              </a:r>
              <a:r>
                <a:rPr lang="ko-KR" altLang="en-US" sz="1300" dirty="0" err="1">
                  <a:latin typeface="+mn-ea"/>
                </a:rPr>
                <a:t>생물농약</a:t>
              </a:r>
              <a:r>
                <a:rPr lang="en-US" altLang="ko-KR" sz="1300" dirty="0">
                  <a:latin typeface="+mn-ea"/>
                </a:rPr>
                <a:t>)</a:t>
              </a:r>
            </a:p>
            <a:p>
              <a:r>
                <a:rPr lang="en-US" altLang="ko-KR" sz="1300" dirty="0">
                  <a:latin typeface="+mn-ea"/>
                </a:rPr>
                <a:t> - </a:t>
              </a:r>
              <a:r>
                <a:rPr lang="ko-KR" altLang="en-US" sz="1300" dirty="0" err="1">
                  <a:latin typeface="+mn-ea"/>
                </a:rPr>
                <a:t>재배중기</a:t>
              </a:r>
              <a:r>
                <a:rPr lang="ko-KR" altLang="en-US" sz="1300" dirty="0">
                  <a:latin typeface="+mn-ea"/>
                </a:rPr>
                <a:t> 해충발생정도에 따라 </a:t>
              </a:r>
              <a:r>
                <a:rPr lang="ko-KR" altLang="en-US" sz="1300" dirty="0" err="1">
                  <a:latin typeface="+mn-ea"/>
                </a:rPr>
                <a:t>화학적방제</a:t>
              </a:r>
              <a:r>
                <a:rPr lang="ko-KR" altLang="en-US" sz="1300" dirty="0">
                  <a:latin typeface="+mn-ea"/>
                </a:rPr>
                <a:t> 활용</a:t>
              </a:r>
              <a:endParaRPr lang="en-US" altLang="ko-KR" sz="1300" dirty="0">
                <a:latin typeface="+mn-ea"/>
              </a:endParaRPr>
            </a:p>
            <a:p>
              <a:endParaRPr lang="en-US" altLang="ko-KR" sz="1300" dirty="0">
                <a:latin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983972" y="2119817"/>
            <a:ext cx="4274139" cy="4404809"/>
            <a:chOff x="478564" y="2855357"/>
            <a:chExt cx="4274139" cy="3562535"/>
          </a:xfrm>
        </p:grpSpPr>
        <p:sp>
          <p:nvSpPr>
            <p:cNvPr id="33" name="직사각형 32"/>
            <p:cNvSpPr/>
            <p:nvPr/>
          </p:nvSpPr>
          <p:spPr>
            <a:xfrm>
              <a:off x="478564" y="2855357"/>
              <a:ext cx="4274139" cy="356253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8564" y="3036781"/>
              <a:ext cx="4213077" cy="327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latin typeface="+mn-ea"/>
                </a:rPr>
                <a:t>1.</a:t>
              </a:r>
              <a:r>
                <a:rPr lang="ko-KR" altLang="en-US" sz="1500" b="1" dirty="0" err="1">
                  <a:latin typeface="+mn-ea"/>
                </a:rPr>
                <a:t>작용기작</a:t>
              </a:r>
              <a:r>
                <a:rPr lang="ko-KR" altLang="en-US" sz="1500" b="1" dirty="0">
                  <a:latin typeface="+mn-ea"/>
                </a:rPr>
                <a:t> 다른 농약을 교대로 살포</a:t>
              </a:r>
              <a:r>
                <a:rPr lang="en-US" altLang="ko-KR" sz="1500" b="1" dirty="0">
                  <a:latin typeface="+mn-ea"/>
                </a:rPr>
                <a:t>(</a:t>
              </a:r>
              <a:r>
                <a:rPr lang="ko-KR" altLang="en-US" sz="1500" b="1" dirty="0" err="1">
                  <a:latin typeface="+mn-ea"/>
                </a:rPr>
                <a:t>교호살포</a:t>
              </a:r>
              <a:r>
                <a:rPr lang="en-US" altLang="ko-KR" sz="1500" b="1" dirty="0">
                  <a:latin typeface="+mn-ea"/>
                </a:rPr>
                <a:t>)</a:t>
              </a:r>
            </a:p>
            <a:p>
              <a:r>
                <a:rPr lang="en-US" altLang="ko-KR" sz="1300" dirty="0">
                  <a:latin typeface="+mn-ea"/>
                </a:rPr>
                <a:t>   - </a:t>
              </a:r>
              <a:r>
                <a:rPr lang="ko-KR" altLang="en-US" sz="1300" dirty="0" err="1">
                  <a:latin typeface="+mn-ea"/>
                </a:rPr>
                <a:t>동일계통</a:t>
              </a:r>
              <a:r>
                <a:rPr lang="ko-KR" altLang="en-US" sz="1300" dirty="0">
                  <a:latin typeface="+mn-ea"/>
                </a:rPr>
                <a:t> </a:t>
              </a:r>
              <a:r>
                <a:rPr lang="ko-KR" altLang="en-US" sz="1300" dirty="0" err="1">
                  <a:latin typeface="+mn-ea"/>
                </a:rPr>
                <a:t>연속사용</a:t>
              </a:r>
              <a:r>
                <a:rPr lang="ko-KR" altLang="en-US" sz="1300" dirty="0">
                  <a:latin typeface="+mn-ea"/>
                </a:rPr>
                <a:t> 금지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2.</a:t>
              </a:r>
              <a:r>
                <a:rPr lang="ko-KR" altLang="en-US" sz="1500" b="1" dirty="0" err="1">
                  <a:latin typeface="+mn-ea"/>
                </a:rPr>
                <a:t>작용기작이</a:t>
              </a:r>
              <a:r>
                <a:rPr lang="ko-KR" altLang="en-US" sz="1500" b="1" dirty="0">
                  <a:latin typeface="+mn-ea"/>
                </a:rPr>
                <a:t> 다른 농약을 혼용하여 살포</a:t>
              </a:r>
              <a:endParaRPr lang="en-US" altLang="ko-KR" sz="1500" b="1" dirty="0">
                <a:latin typeface="+mn-ea"/>
              </a:endParaRPr>
            </a:p>
            <a:p>
              <a:r>
                <a:rPr lang="en-US" altLang="ko-KR" sz="1300" dirty="0">
                  <a:latin typeface="+mn-ea"/>
                </a:rPr>
                <a:t>   - </a:t>
              </a:r>
              <a:r>
                <a:rPr lang="ko-KR" altLang="en-US" sz="1300" dirty="0">
                  <a:latin typeface="+mn-ea"/>
                </a:rPr>
                <a:t>약해발생여부 </a:t>
              </a:r>
              <a:r>
                <a:rPr lang="ko-KR" altLang="en-US" sz="1300" dirty="0" err="1">
                  <a:latin typeface="+mn-ea"/>
                </a:rPr>
                <a:t>사전확인</a:t>
              </a:r>
              <a:r>
                <a:rPr lang="ko-KR" altLang="en-US" sz="1300" dirty="0">
                  <a:latin typeface="+mn-ea"/>
                </a:rPr>
                <a:t> 필요</a:t>
              </a:r>
              <a:endParaRPr lang="en-US" altLang="ko-KR" sz="1300" dirty="0">
                <a:latin typeface="+mn-ea"/>
              </a:endParaRPr>
            </a:p>
            <a:p>
              <a:endParaRPr lang="en-US" altLang="ko-KR" sz="8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3.</a:t>
              </a:r>
              <a:r>
                <a:rPr lang="ko-KR" altLang="en-US" sz="1500" b="1" dirty="0" err="1">
                  <a:latin typeface="+mn-ea"/>
                </a:rPr>
                <a:t>작용기작이</a:t>
              </a:r>
              <a:r>
                <a:rPr lang="ko-KR" altLang="en-US" sz="1500" b="1" dirty="0">
                  <a:latin typeface="+mn-ea"/>
                </a:rPr>
                <a:t> 다른 </a:t>
              </a:r>
              <a:r>
                <a:rPr lang="ko-KR" altLang="en-US" sz="1500" b="1" dirty="0" err="1">
                  <a:latin typeface="+mn-ea"/>
                </a:rPr>
                <a:t>혼합제</a:t>
              </a:r>
              <a:r>
                <a:rPr lang="ko-KR" altLang="en-US" sz="1500" b="1" dirty="0">
                  <a:latin typeface="+mn-ea"/>
                </a:rPr>
                <a:t> 농약을 살포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4.</a:t>
              </a:r>
              <a:r>
                <a:rPr lang="ko-KR" altLang="en-US" sz="1500" b="1" dirty="0">
                  <a:latin typeface="+mn-ea"/>
                </a:rPr>
                <a:t>기준 </a:t>
              </a:r>
              <a:r>
                <a:rPr lang="ko-KR" altLang="en-US" sz="1500" b="1" dirty="0" err="1">
                  <a:latin typeface="+mn-ea"/>
                </a:rPr>
                <a:t>약량을</a:t>
              </a:r>
              <a:r>
                <a:rPr lang="ko-KR" altLang="en-US" sz="1500" b="1" dirty="0">
                  <a:latin typeface="+mn-ea"/>
                </a:rPr>
                <a:t> 분할하여 자주 </a:t>
              </a:r>
              <a:r>
                <a:rPr lang="ko-KR" altLang="en-US" sz="1500" b="1" dirty="0" err="1">
                  <a:latin typeface="+mn-ea"/>
                </a:rPr>
                <a:t>살포방법</a:t>
              </a:r>
              <a:r>
                <a:rPr lang="ko-KR" altLang="en-US" sz="1500" b="1" dirty="0">
                  <a:latin typeface="+mn-ea"/>
                </a:rPr>
                <a:t> 지양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5.</a:t>
              </a:r>
              <a:r>
                <a:rPr lang="ko-KR" altLang="en-US" sz="1500" b="1" dirty="0" err="1">
                  <a:latin typeface="+mn-ea"/>
                </a:rPr>
                <a:t>다작용점</a:t>
              </a:r>
              <a:r>
                <a:rPr lang="ko-KR" altLang="en-US" sz="1500" b="1" dirty="0">
                  <a:latin typeface="+mn-ea"/>
                </a:rPr>
                <a:t> 또는 </a:t>
              </a:r>
              <a:r>
                <a:rPr lang="ko-KR" altLang="en-US" sz="1500" b="1" dirty="0" err="1">
                  <a:latin typeface="+mn-ea"/>
                </a:rPr>
                <a:t>저위험군</a:t>
              </a:r>
              <a:r>
                <a:rPr lang="ko-KR" altLang="en-US" sz="1500" b="1" dirty="0">
                  <a:latin typeface="+mn-ea"/>
                </a:rPr>
                <a:t> 살균제와 </a:t>
              </a:r>
              <a:r>
                <a:rPr lang="ko-KR" altLang="en-US" sz="1500" b="1" dirty="0" err="1">
                  <a:latin typeface="+mn-ea"/>
                </a:rPr>
                <a:t>혼용추천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6.</a:t>
              </a:r>
              <a:r>
                <a:rPr lang="ko-KR" altLang="en-US" sz="1500" b="1" dirty="0" err="1">
                  <a:latin typeface="+mn-ea"/>
                </a:rPr>
                <a:t>치료살균제</a:t>
              </a:r>
              <a:r>
                <a:rPr lang="ko-KR" altLang="en-US" sz="1500" b="1" dirty="0">
                  <a:latin typeface="+mn-ea"/>
                </a:rPr>
                <a:t> 살포 후 다른 </a:t>
              </a:r>
              <a:r>
                <a:rPr lang="ko-KR" altLang="en-US" sz="1500" b="1" dirty="0" err="1">
                  <a:latin typeface="+mn-ea"/>
                </a:rPr>
                <a:t>작용기작의</a:t>
              </a:r>
              <a:endParaRPr lang="en-US" altLang="ko-KR" sz="15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  </a:t>
              </a:r>
              <a:r>
                <a:rPr lang="ko-KR" altLang="en-US" sz="1500" b="1" dirty="0">
                  <a:latin typeface="+mn-ea"/>
                </a:rPr>
                <a:t>치료살균제를 </a:t>
              </a:r>
              <a:r>
                <a:rPr lang="ko-KR" altLang="en-US" sz="1500" b="1" dirty="0" err="1">
                  <a:latin typeface="+mn-ea"/>
                </a:rPr>
                <a:t>연속살포</a:t>
              </a:r>
              <a:r>
                <a:rPr lang="ko-KR" altLang="en-US" sz="1500" b="1" dirty="0">
                  <a:latin typeface="+mn-ea"/>
                </a:rPr>
                <a:t> 추천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7.</a:t>
              </a:r>
              <a:r>
                <a:rPr lang="ko-KR" altLang="en-US" sz="1500" b="1" dirty="0">
                  <a:latin typeface="+mn-ea"/>
                </a:rPr>
                <a:t>농약살포 횟수 제한</a:t>
              </a:r>
              <a:r>
                <a:rPr lang="en-US" altLang="ko-KR" sz="1500" b="1" dirty="0">
                  <a:latin typeface="+mn-ea"/>
                </a:rPr>
                <a:t>(</a:t>
              </a:r>
              <a:r>
                <a:rPr lang="ko-KR" altLang="en-US" sz="1500" b="1" dirty="0" err="1">
                  <a:latin typeface="+mn-ea"/>
                </a:rPr>
                <a:t>과살포</a:t>
              </a:r>
              <a:r>
                <a:rPr lang="ko-KR" altLang="en-US" sz="1500" b="1" dirty="0">
                  <a:latin typeface="+mn-ea"/>
                </a:rPr>
                <a:t> 금지</a:t>
              </a:r>
              <a:r>
                <a:rPr lang="en-US" altLang="ko-KR" sz="1500" b="1" dirty="0">
                  <a:latin typeface="+mn-ea"/>
                </a:rPr>
                <a:t>)</a:t>
              </a:r>
            </a:p>
            <a:p>
              <a:endParaRPr lang="en-US" altLang="ko-KR" sz="8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8.</a:t>
              </a:r>
              <a:r>
                <a:rPr lang="ko-KR" altLang="en-US" sz="1500" b="1" dirty="0">
                  <a:latin typeface="+mn-ea"/>
                </a:rPr>
                <a:t>농약살포 </a:t>
              </a:r>
              <a:r>
                <a:rPr lang="ko-KR" altLang="en-US" sz="1500" b="1" dirty="0" err="1">
                  <a:latin typeface="+mn-ea"/>
                </a:rPr>
                <a:t>방제력</a:t>
              </a:r>
              <a:r>
                <a:rPr lang="ko-KR" altLang="en-US" sz="1500" b="1" dirty="0">
                  <a:latin typeface="+mn-ea"/>
                </a:rPr>
                <a:t> 작성의 생활화</a:t>
              </a:r>
              <a:endParaRPr lang="en-US" altLang="ko-KR" sz="1500" b="1" dirty="0">
                <a:latin typeface="+mn-ea"/>
              </a:endParaRPr>
            </a:p>
            <a:p>
              <a:endParaRPr lang="en-US" altLang="ko-KR" sz="8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9.</a:t>
              </a:r>
              <a:r>
                <a:rPr lang="ko-KR" altLang="en-US" sz="1500" b="1" dirty="0" err="1">
                  <a:latin typeface="+mn-ea"/>
                </a:rPr>
                <a:t>주요작물의</a:t>
              </a:r>
              <a:r>
                <a:rPr lang="ko-KR" altLang="en-US" sz="1500" b="1" dirty="0">
                  <a:latin typeface="+mn-ea"/>
                </a:rPr>
                <a:t> </a:t>
              </a:r>
              <a:r>
                <a:rPr lang="ko-KR" altLang="en-US" sz="1500" b="1" dirty="0" err="1">
                  <a:latin typeface="+mn-ea"/>
                </a:rPr>
                <a:t>병해충잡초</a:t>
              </a:r>
              <a:r>
                <a:rPr lang="ko-KR" altLang="en-US" sz="1500" b="1" dirty="0">
                  <a:latin typeface="+mn-ea"/>
                </a:rPr>
                <a:t> 방제를 위한 </a:t>
              </a:r>
              <a:endParaRPr lang="en-US" altLang="ko-KR" sz="1500" b="1" dirty="0">
                <a:latin typeface="+mn-ea"/>
              </a:endParaRPr>
            </a:p>
            <a:p>
              <a:r>
                <a:rPr lang="en-US" altLang="ko-KR" sz="1500" b="1" dirty="0">
                  <a:latin typeface="+mn-ea"/>
                </a:rPr>
                <a:t>  </a:t>
              </a:r>
              <a:r>
                <a:rPr lang="ko-KR" altLang="en-US" sz="1500" b="1" dirty="0" err="1">
                  <a:latin typeface="+mn-ea"/>
                </a:rPr>
                <a:t>농약처리</a:t>
              </a:r>
              <a:r>
                <a:rPr lang="ko-KR" altLang="en-US" sz="1500" b="1" dirty="0">
                  <a:latin typeface="+mn-ea"/>
                </a:rPr>
                <a:t> 종합관리체계 확립</a:t>
              </a:r>
              <a:r>
                <a:rPr lang="en-US" altLang="ko-KR" sz="1500" b="1" dirty="0">
                  <a:latin typeface="+mn-ea"/>
                </a:rPr>
                <a:t>/</a:t>
              </a:r>
              <a:r>
                <a:rPr lang="ko-KR" altLang="en-US" sz="1500" b="1" dirty="0">
                  <a:latin typeface="+mn-ea"/>
                </a:rPr>
                <a:t>준수 필요</a:t>
              </a:r>
              <a:endParaRPr lang="en-US" altLang="ko-KR" sz="1500" b="1" dirty="0">
                <a:latin typeface="+mn-ea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5900111" y="1953068"/>
            <a:ext cx="23807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966889" y="1968989"/>
            <a:ext cx="224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농약의 사용 및 처방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1287839" y="1915135"/>
            <a:ext cx="23807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421394" y="1935149"/>
            <a:ext cx="211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기본적인 </a:t>
            </a:r>
            <a:r>
              <a:rPr lang="ko-KR" altLang="en-US" b="1" dirty="0" err="1"/>
              <a:t>방제방법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9049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2020D2-AEA5-6676-9C93-63D8D36A279B}"/>
              </a:ext>
            </a:extLst>
          </p:cNvPr>
          <p:cNvGrpSpPr/>
          <p:nvPr/>
        </p:nvGrpSpPr>
        <p:grpSpPr>
          <a:xfrm>
            <a:off x="230488" y="954617"/>
            <a:ext cx="9221487" cy="5734850"/>
            <a:chOff x="230488" y="954617"/>
            <a:chExt cx="9221487" cy="573485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1C73DFD-DF4E-7710-5A15-7C49FD1CF710}"/>
                </a:ext>
              </a:extLst>
            </p:cNvPr>
            <p:cNvGrpSpPr/>
            <p:nvPr/>
          </p:nvGrpSpPr>
          <p:grpSpPr>
            <a:xfrm>
              <a:off x="230488" y="954617"/>
              <a:ext cx="9221487" cy="5734850"/>
              <a:chOff x="230488" y="954617"/>
              <a:chExt cx="9221487" cy="573485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8AAA7ED-72F8-7E5E-20A2-E37651A90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488" y="954617"/>
                <a:ext cx="9221487" cy="5734850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D574200-20F2-5709-D9AC-5EA5C6B6DFB8}"/>
                  </a:ext>
                </a:extLst>
              </p:cNvPr>
              <p:cNvSpPr/>
              <p:nvPr/>
            </p:nvSpPr>
            <p:spPr>
              <a:xfrm>
                <a:off x="1060704" y="4398264"/>
                <a:ext cx="3685032" cy="18928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228600">
                  <a:buAutoNum type="arabicPeriod"/>
                </a:pP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저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위험군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살균제 두 종류 혼용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가장안전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endParaRPr lang="en-US" altLang="ko-KR" sz="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2. multi-site(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낮은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위험군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)+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위험군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혼용 </a:t>
                </a:r>
                <a:endPara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저항성 발현이 없는 지역에서 고위험군 </a:t>
                </a:r>
                <a:r>
                  <a:rPr lang="ko-KR" altLang="en-US" sz="90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단제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처리는 방제 가능</a:t>
                </a:r>
                <a:endParaRPr lang="en-US" altLang="ko-KR" sz="9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9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하지만 저항성 발현이 일어난 지역에서는 고위험군 </a:t>
                </a:r>
                <a:r>
                  <a:rPr lang="ko-KR" altLang="en-US" sz="90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단제를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제한함 </a:t>
                </a:r>
              </a:p>
              <a:p>
                <a:endParaRPr lang="en-US" altLang="ko-KR" sz="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 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저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위험군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단일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작용기작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위험군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혼용 </a:t>
                </a:r>
                <a:endPara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보통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높은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위험군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+multi-site 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혼용과 같이 볼 수 있음 </a:t>
                </a:r>
                <a:endPara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5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4. 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위험군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위험군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혼용 </a:t>
                </a:r>
                <a:endPara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두가지 물질의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작용기작은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다름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</a:p>
              <a:p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저항성 발현 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 -&gt; 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작물 저항성 </a:t>
                </a:r>
                <a:r>
                  <a:rPr lang="ko-KR" altLang="en-US" sz="1050" b="1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위험군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고려하여 살포제한 </a:t>
                </a:r>
                <a:endPara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저항성 발현 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 -&gt; 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</a:t>
                </a:r>
                <a:r>
                  <a:rPr lang="en-US" altLang="ko-KR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1050" b="1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살균제 필요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1CCD06-887B-7E37-F5E0-5624B41832B8}"/>
                </a:ext>
              </a:extLst>
            </p:cNvPr>
            <p:cNvSpPr txBox="1"/>
            <p:nvPr/>
          </p:nvSpPr>
          <p:spPr>
            <a:xfrm>
              <a:off x="1060704" y="1445334"/>
              <a:ext cx="3557595" cy="27776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/>
                <a:t>1. </a:t>
              </a:r>
              <a:r>
                <a:rPr lang="ko-KR" altLang="en-US" sz="1050" b="1" dirty="0" err="1"/>
                <a:t>단제</a:t>
              </a:r>
              <a:r>
                <a:rPr lang="ko-KR" altLang="en-US" sz="1050" b="1" dirty="0"/>
                <a:t> 연속적 사용 자제</a:t>
              </a:r>
              <a:endParaRPr lang="en-US" altLang="ko-KR" sz="1050" b="1" dirty="0"/>
            </a:p>
            <a:p>
              <a:r>
                <a:rPr lang="en-US" altLang="ko-KR" sz="1000" b="1" dirty="0"/>
                <a:t>   -</a:t>
              </a:r>
              <a:r>
                <a:rPr lang="ko-KR" altLang="en-US" sz="1000" b="1" dirty="0"/>
                <a:t>단독물질을 단용으로 사용하지 말고</a:t>
              </a:r>
              <a:r>
                <a:rPr lang="en-US" altLang="ko-KR" sz="1000" b="1" dirty="0"/>
                <a:t> </a:t>
              </a:r>
              <a:r>
                <a:rPr lang="ko-KR" altLang="en-US" sz="1000" b="1" dirty="0"/>
                <a:t>계통이 다른 </a:t>
              </a:r>
              <a:endParaRPr lang="en-US" altLang="ko-KR" sz="1000" b="1" dirty="0"/>
            </a:p>
            <a:p>
              <a:r>
                <a:rPr lang="en-US" altLang="ko-KR" sz="1000" b="1" dirty="0"/>
                <a:t>    </a:t>
              </a:r>
              <a:r>
                <a:rPr lang="ko-KR" altLang="en-US" sz="1000" b="1" dirty="0"/>
                <a:t>물질과 혼용하여 사용</a:t>
              </a:r>
              <a:r>
                <a:rPr lang="en-US" altLang="ko-KR" sz="1000" b="1" dirty="0"/>
                <a:t>(</a:t>
              </a:r>
              <a:r>
                <a:rPr lang="ko-KR" altLang="en-US" sz="1000" b="1" dirty="0"/>
                <a:t>아래의 혼용방법 참조</a:t>
              </a:r>
              <a:r>
                <a:rPr lang="en-US" altLang="ko-KR" sz="1000" b="1" dirty="0"/>
                <a:t>)</a:t>
              </a:r>
            </a:p>
            <a:p>
              <a:endParaRPr lang="en-US" altLang="ko-KR" sz="800" b="1" dirty="0"/>
            </a:p>
            <a:p>
              <a:r>
                <a:rPr lang="en-US" altLang="ko-KR" sz="1050" b="1" dirty="0"/>
                <a:t>2. </a:t>
              </a:r>
              <a:r>
                <a:rPr lang="ko-KR" altLang="en-US" sz="1050" b="1" dirty="0"/>
                <a:t>시즌내에 농약 살포 횟수 제한</a:t>
              </a:r>
              <a:endParaRPr lang="en-US" altLang="ko-KR" sz="1050" b="1" dirty="0"/>
            </a:p>
            <a:p>
              <a:r>
                <a:rPr lang="en-US" altLang="ko-KR" sz="1000" b="1" dirty="0"/>
                <a:t>  - </a:t>
              </a:r>
              <a:r>
                <a:rPr lang="ko-KR" altLang="en-US" sz="1000" b="1" dirty="0"/>
                <a:t>확실히 필요할 때에만 사용</a:t>
              </a:r>
              <a:r>
                <a:rPr lang="en-US" altLang="ko-KR" sz="1000" b="1" dirty="0"/>
                <a:t>, </a:t>
              </a:r>
              <a:r>
                <a:rPr lang="ko-KR" altLang="en-US" sz="1000" b="1" dirty="0"/>
                <a:t>전후로 다른 살균제 사용</a:t>
              </a:r>
              <a:endParaRPr lang="en-US" altLang="ko-KR" sz="1000" b="1" dirty="0"/>
            </a:p>
            <a:p>
              <a:endParaRPr lang="en-US" altLang="ko-KR" sz="800" b="1" dirty="0"/>
            </a:p>
            <a:p>
              <a:pPr marL="228600" indent="-228600">
                <a:buAutoNum type="arabicPeriod" startAt="3"/>
              </a:pPr>
              <a:r>
                <a:rPr lang="ko-KR" altLang="en-US" sz="1050" b="1" dirty="0"/>
                <a:t>기준량 살포 준수</a:t>
              </a:r>
              <a:endParaRPr lang="en-US" altLang="ko-KR" sz="1050" b="1" dirty="0"/>
            </a:p>
            <a:p>
              <a:r>
                <a:rPr lang="en-US" altLang="ko-KR" sz="1000" b="1" dirty="0"/>
                <a:t>  - </a:t>
              </a:r>
              <a:r>
                <a:rPr lang="ko-KR" altLang="en-US" sz="1000" b="1" dirty="0"/>
                <a:t>비용감소 및 환경적인 이유로 </a:t>
              </a:r>
              <a:r>
                <a:rPr lang="ko-KR" altLang="en-US" sz="1000" b="1" dirty="0" err="1"/>
                <a:t>살포량</a:t>
              </a:r>
              <a:r>
                <a:rPr lang="ko-KR" altLang="en-US" sz="1000" b="1" dirty="0"/>
                <a:t> 줄이는 경우가 </a:t>
              </a:r>
              <a:endParaRPr lang="en-US" altLang="ko-KR" sz="1000" b="1" dirty="0"/>
            </a:p>
            <a:p>
              <a:r>
                <a:rPr lang="en-US" altLang="ko-KR" sz="1000" b="1" dirty="0"/>
                <a:t>    </a:t>
              </a:r>
              <a:r>
                <a:rPr lang="ko-KR" altLang="en-US" sz="1000" b="1" dirty="0"/>
                <a:t>있으나</a:t>
              </a:r>
              <a:r>
                <a:rPr lang="en-US" altLang="ko-KR" sz="1000" b="1" dirty="0"/>
                <a:t>, </a:t>
              </a:r>
              <a:r>
                <a:rPr lang="ko-KR" altLang="en-US" sz="1000" b="1" dirty="0" err="1"/>
                <a:t>약량을</a:t>
              </a:r>
              <a:r>
                <a:rPr lang="ko-KR" altLang="en-US" sz="1000" b="1" dirty="0"/>
                <a:t> 줄이는 것은 저항성이 발달하는 것을</a:t>
              </a:r>
              <a:endParaRPr lang="en-US" altLang="ko-KR" sz="1000" b="1" dirty="0"/>
            </a:p>
            <a:p>
              <a:r>
                <a:rPr lang="en-US" altLang="ko-KR" sz="1000" b="1" dirty="0"/>
                <a:t>   </a:t>
              </a:r>
              <a:r>
                <a:rPr lang="ko-KR" altLang="en-US" sz="1000" b="1" dirty="0"/>
                <a:t> 향상시킬 수  있음</a:t>
              </a:r>
              <a:endParaRPr lang="en-US" altLang="ko-KR" sz="1000" b="1" dirty="0"/>
            </a:p>
            <a:p>
              <a:r>
                <a:rPr lang="en-US" altLang="ko-KR" sz="1000" b="1" dirty="0"/>
                <a:t>  -</a:t>
              </a:r>
              <a:r>
                <a:rPr lang="ko-KR" altLang="en-US" sz="1000" b="1" dirty="0"/>
                <a:t>같은 </a:t>
              </a:r>
              <a:r>
                <a:rPr lang="ko-KR" altLang="en-US" sz="1000" b="1" dirty="0" err="1"/>
                <a:t>약량을</a:t>
              </a:r>
              <a:r>
                <a:rPr lang="ko-KR" altLang="en-US" sz="1000" b="1" dirty="0"/>
                <a:t> 분할하여 자주 살포하는 방법 지양</a:t>
              </a:r>
              <a:endParaRPr lang="en-US" altLang="ko-KR" sz="1000" b="1" dirty="0"/>
            </a:p>
            <a:p>
              <a:endParaRPr lang="en-US" altLang="ko-KR" sz="800" b="1" dirty="0"/>
            </a:p>
            <a:p>
              <a:r>
                <a:rPr lang="en-US" altLang="ko-KR" sz="1050" b="1" dirty="0"/>
                <a:t>4. </a:t>
              </a:r>
              <a:r>
                <a:rPr lang="ko-KR" altLang="en-US" sz="1050" b="1" dirty="0"/>
                <a:t>치료효과 약제사용 제한</a:t>
              </a:r>
              <a:endParaRPr lang="en-US" altLang="ko-KR" sz="1050" b="1" dirty="0"/>
            </a:p>
            <a:p>
              <a:r>
                <a:rPr lang="en-US" altLang="ko-KR" sz="1000" b="1" dirty="0"/>
                <a:t>  - Multi-site</a:t>
              </a:r>
              <a:r>
                <a:rPr lang="ko-KR" altLang="en-US" sz="1000" b="1" dirty="0"/>
                <a:t>와 혼용하더라도 실제적인 치료 효과는 </a:t>
              </a:r>
              <a:endParaRPr lang="en-US" altLang="ko-KR" sz="1000" b="1" dirty="0"/>
            </a:p>
            <a:p>
              <a:r>
                <a:rPr lang="en-US" altLang="ko-KR" sz="1000" b="1" dirty="0"/>
                <a:t>    </a:t>
              </a:r>
              <a:r>
                <a:rPr lang="ko-KR" altLang="en-US" sz="1000" b="1" dirty="0"/>
                <a:t>치료 </a:t>
              </a:r>
              <a:r>
                <a:rPr lang="en-US" altLang="ko-KR" sz="1000" b="1" dirty="0"/>
                <a:t> </a:t>
              </a:r>
              <a:r>
                <a:rPr lang="ko-KR" altLang="en-US" sz="1000" b="1" dirty="0"/>
                <a:t>살균제만 작용하여 결국 저항성을 유도함</a:t>
              </a:r>
              <a:endParaRPr lang="en-US" altLang="ko-KR" sz="1000" b="1" dirty="0"/>
            </a:p>
            <a:p>
              <a:endParaRPr lang="en-US" altLang="ko-KR" sz="800" b="1" dirty="0"/>
            </a:p>
            <a:p>
              <a:r>
                <a:rPr lang="en-US" altLang="ko-KR" sz="1050" b="1" dirty="0"/>
                <a:t>5. </a:t>
              </a:r>
              <a:r>
                <a:rPr lang="ko-KR" altLang="en-US" sz="1050" b="1" dirty="0"/>
                <a:t>다양한 살균제 사용</a:t>
              </a:r>
              <a:endParaRPr lang="en-US" altLang="ko-KR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0083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4" cy="828764"/>
                <a:chOff x="0" y="316545"/>
                <a:chExt cx="8887774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0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403804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/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병원균 별 저항성 위험도 구분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85EF53F-C958-EFFC-5BFC-A61F9203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17" y="973065"/>
            <a:ext cx="6382641" cy="5268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C0729-40BD-09CE-ACAA-11884043CE1D}"/>
              </a:ext>
            </a:extLst>
          </p:cNvPr>
          <p:cNvSpPr txBox="1"/>
          <p:nvPr/>
        </p:nvSpPr>
        <p:spPr>
          <a:xfrm>
            <a:off x="5213985" y="6241125"/>
            <a:ext cx="25328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j-ea"/>
                <a:ea typeface="+mj-ea"/>
              </a:rPr>
              <a:t>출처</a:t>
            </a:r>
            <a:r>
              <a:rPr lang="en-US" altLang="ko-KR" sz="1050" b="1" dirty="0">
                <a:latin typeface="+mj-ea"/>
                <a:ea typeface="+mj-ea"/>
              </a:rPr>
              <a:t>: FRAC Pathogen Risk List 2019</a:t>
            </a:r>
            <a:endParaRPr lang="ko-KR" altLang="en-US" sz="105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820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4" cy="828764"/>
                <a:chOff x="0" y="316545"/>
                <a:chExt cx="8887774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0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403804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/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병원균 별 저항성 위험도 구분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EC0729-40BD-09CE-ACAA-11884043CE1D}"/>
              </a:ext>
            </a:extLst>
          </p:cNvPr>
          <p:cNvSpPr txBox="1"/>
          <p:nvPr/>
        </p:nvSpPr>
        <p:spPr>
          <a:xfrm>
            <a:off x="6505077" y="6411557"/>
            <a:ext cx="2800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j-ea"/>
                <a:ea typeface="+mj-ea"/>
              </a:rPr>
              <a:t>출처</a:t>
            </a:r>
            <a:r>
              <a:rPr lang="en-US" altLang="ko-KR" sz="1050" b="1" dirty="0">
                <a:latin typeface="+mj-ea"/>
                <a:ea typeface="+mj-ea"/>
              </a:rPr>
              <a:t> FRAC Pathogen Risk List 2019 </a:t>
            </a:r>
            <a:r>
              <a:rPr lang="ko-KR" altLang="en-US" sz="1050" b="1" dirty="0">
                <a:latin typeface="+mj-ea"/>
                <a:ea typeface="+mj-ea"/>
              </a:rPr>
              <a:t>번역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9CF5B3-7B38-910F-82DC-AC41D653B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68" y="828764"/>
            <a:ext cx="7766264" cy="56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9">
            <a:extLst>
              <a:ext uri="{FF2B5EF4-FFF2-40B4-BE49-F238E27FC236}">
                <a16:creationId xmlns:a16="http://schemas.microsoft.com/office/drawing/2014/main" id="{1599F953-719A-6A27-E87C-4C073F44C3ED}"/>
              </a:ext>
            </a:extLst>
          </p:cNvPr>
          <p:cNvSpPr/>
          <p:nvPr/>
        </p:nvSpPr>
        <p:spPr>
          <a:xfrm>
            <a:off x="-3264953" y="141303"/>
            <a:ext cx="6744585" cy="6596805"/>
          </a:xfrm>
          <a:prstGeom prst="arc">
            <a:avLst>
              <a:gd name="adj1" fmla="val 16200000"/>
              <a:gd name="adj2" fmla="val 5445836"/>
            </a:avLst>
          </a:prstGeom>
          <a:noFill/>
          <a:ln w="127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grpSp>
        <p:nvGrpSpPr>
          <p:cNvPr id="3" name="그룹 2"/>
          <p:cNvGrpSpPr/>
          <p:nvPr/>
        </p:nvGrpSpPr>
        <p:grpSpPr>
          <a:xfrm>
            <a:off x="2" y="2417340"/>
            <a:ext cx="2960119" cy="2043503"/>
            <a:chOff x="-1142998" y="2417955"/>
            <a:chExt cx="2960119" cy="2043503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5000928-7C7D-BDD7-1D45-5661286D55E0}"/>
                </a:ext>
              </a:extLst>
            </p:cNvPr>
            <p:cNvSpPr/>
            <p:nvPr/>
          </p:nvSpPr>
          <p:spPr>
            <a:xfrm>
              <a:off x="-1139099" y="2417955"/>
              <a:ext cx="2956220" cy="2043503"/>
            </a:xfrm>
            <a:custGeom>
              <a:avLst/>
              <a:gdLst>
                <a:gd name="connsiteX0" fmla="*/ 0 w 3437003"/>
                <a:gd name="connsiteY0" fmla="*/ 0 h 2043502"/>
                <a:gd name="connsiteX1" fmla="*/ 2415252 w 3437003"/>
                <a:gd name="connsiteY1" fmla="*/ 0 h 2043502"/>
                <a:gd name="connsiteX2" fmla="*/ 3437003 w 3437003"/>
                <a:gd name="connsiteY2" fmla="*/ 1021751 h 2043502"/>
                <a:gd name="connsiteX3" fmla="*/ 3437002 w 3437003"/>
                <a:gd name="connsiteY3" fmla="*/ 1021751 h 2043502"/>
                <a:gd name="connsiteX4" fmla="*/ 2415251 w 3437003"/>
                <a:gd name="connsiteY4" fmla="*/ 2043502 h 2043502"/>
                <a:gd name="connsiteX5" fmla="*/ 0 w 3437003"/>
                <a:gd name="connsiteY5" fmla="*/ 2043501 h 20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7003" h="2043502">
                  <a:moveTo>
                    <a:pt x="0" y="0"/>
                  </a:moveTo>
                  <a:lnTo>
                    <a:pt x="2415252" y="0"/>
                  </a:lnTo>
                  <a:cubicBezTo>
                    <a:pt x="2979549" y="0"/>
                    <a:pt x="3437003" y="457454"/>
                    <a:pt x="3437003" y="1021751"/>
                  </a:cubicBezTo>
                  <a:lnTo>
                    <a:pt x="3437002" y="1021751"/>
                  </a:lnTo>
                  <a:cubicBezTo>
                    <a:pt x="3437002" y="1586048"/>
                    <a:pt x="2979548" y="2043502"/>
                    <a:pt x="2415251" y="2043502"/>
                  </a:cubicBezTo>
                  <a:lnTo>
                    <a:pt x="0" y="204350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1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TextBox 1">
              <a:extLst>
                <a:ext uri="{FF2B5EF4-FFF2-40B4-BE49-F238E27FC236}">
                  <a16:creationId xmlns:a16="http://schemas.microsoft.com/office/drawing/2014/main" id="{BABC0D08-2D72-C0D9-DDBF-06499334C5DF}"/>
                </a:ext>
              </a:extLst>
            </p:cNvPr>
            <p:cNvSpPr txBox="1"/>
            <p:nvPr/>
          </p:nvSpPr>
          <p:spPr>
            <a:xfrm>
              <a:off x="-1142998" y="2921171"/>
              <a:ext cx="283619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6000" b="1" dirty="0">
                  <a:solidFill>
                    <a:schemeClr val="bg1"/>
                  </a:solidFill>
                </a:rPr>
                <a:t>목차</a:t>
              </a:r>
              <a:endParaRPr lang="ko-KR" altLang="en-US" sz="6000" b="1" spc="60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499115" y="1170433"/>
            <a:ext cx="8128000" cy="4781445"/>
            <a:chOff x="1937140" y="922781"/>
            <a:chExt cx="8128000" cy="4781445"/>
          </a:xfrm>
        </p:grpSpPr>
        <p:graphicFrame>
          <p:nvGraphicFramePr>
            <p:cNvPr id="8" name="Diagram 4">
              <a:extLst>
                <a:ext uri="{FF2B5EF4-FFF2-40B4-BE49-F238E27FC236}">
                  <a16:creationId xmlns:a16="http://schemas.microsoft.com/office/drawing/2014/main" id="{6543AD0F-BC2E-D232-D6A1-3369EFA1898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19409244"/>
                </p:ext>
              </p:extLst>
            </p:nvPr>
          </p:nvGraphicFramePr>
          <p:xfrm>
            <a:off x="1937140" y="922781"/>
            <a:ext cx="8128000" cy="47814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2198120" y="1246109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54305" y="2156741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84411" y="3042674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3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39768" y="3948348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4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99463" y="4843295"/>
              <a:ext cx="45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5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" y="0"/>
            <a:ext cx="9905999" cy="828764"/>
            <a:chOff x="-1142999" y="316552"/>
            <a:chExt cx="10794998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2999" y="316552"/>
              <a:ext cx="10794998" cy="828764"/>
              <a:chOff x="2" y="316545"/>
              <a:chExt cx="12191998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2" y="316545"/>
                <a:ext cx="8414325" cy="828764"/>
                <a:chOff x="2" y="316545"/>
                <a:chExt cx="8414325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2" y="316545"/>
                  <a:ext cx="786938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12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" y="0"/>
            <a:ext cx="9905999" cy="828764"/>
            <a:chOff x="-1142999" y="316552"/>
            <a:chExt cx="10794999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2999" y="316552"/>
              <a:ext cx="10794999" cy="828764"/>
              <a:chOff x="1" y="316545"/>
              <a:chExt cx="12191999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1" y="316545"/>
                <a:ext cx="8439824" cy="828764"/>
                <a:chOff x="1" y="316545"/>
                <a:chExt cx="8439824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3306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1" y="316545"/>
                  <a:ext cx="7993605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교호살포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23" y="1397470"/>
            <a:ext cx="5850527" cy="24163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23" y="3897161"/>
            <a:ext cx="5850527" cy="2416336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435345" y="2147193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동일한 </a:t>
            </a:r>
            <a:r>
              <a:rPr lang="ko-KR" altLang="en-US" b="1" dirty="0" err="1">
                <a:solidFill>
                  <a:srgbClr val="FF0000"/>
                </a:solidFill>
                <a:latin typeface="+mn-ea"/>
              </a:rPr>
              <a:t>작용기작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살균제를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연속해서 사용할 경우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저항성 발생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343976" y="4643664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  <a:latin typeface="+mn-ea"/>
              </a:rPr>
              <a:t>다른 </a:t>
            </a:r>
            <a:r>
              <a:rPr lang="ko-KR" altLang="en-US" b="1" dirty="0" err="1">
                <a:solidFill>
                  <a:srgbClr val="0000FF"/>
                </a:solidFill>
                <a:latin typeface="+mn-ea"/>
              </a:rPr>
              <a:t>작용기작의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 살균제를</a:t>
            </a:r>
            <a:endParaRPr lang="en-US" altLang="ko-KR" b="1" dirty="0">
              <a:solidFill>
                <a:srgbClr val="0000FF"/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rgbClr val="0000FF"/>
                </a:solidFill>
                <a:latin typeface="+mn-ea"/>
              </a:rPr>
              <a:t>교대로 사용할 경우</a:t>
            </a:r>
            <a:endParaRPr lang="en-US" altLang="ko-KR" b="1" dirty="0">
              <a:solidFill>
                <a:srgbClr val="0000FF"/>
              </a:solidFill>
              <a:latin typeface="+mn-ea"/>
            </a:endParaRPr>
          </a:p>
          <a:p>
            <a:pPr algn="ctr"/>
            <a:r>
              <a:rPr lang="en-US" altLang="ko-KR" b="1" dirty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b="1" dirty="0" err="1">
                <a:solidFill>
                  <a:srgbClr val="0000FF"/>
                </a:solidFill>
                <a:latin typeface="+mn-ea"/>
              </a:rPr>
              <a:t>교호살포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_</a:t>
            </a:r>
            <a:r>
              <a:rPr lang="ko-KR" altLang="en-US" b="1" dirty="0" err="1">
                <a:solidFill>
                  <a:srgbClr val="0000FF"/>
                </a:solidFill>
                <a:latin typeface="+mn-ea"/>
              </a:rPr>
              <a:t>저항성발생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 지연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879009" y="3107370"/>
            <a:ext cx="1" cy="1499451"/>
          </a:xfrm>
          <a:prstGeom prst="straightConnector1">
            <a:avLst/>
          </a:prstGeom>
          <a:ln w="95250">
            <a:solidFill>
              <a:srgbClr val="83C62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55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교호살포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9F2867-C6F5-D54E-D5FC-42DFD4330B5C}"/>
              </a:ext>
            </a:extLst>
          </p:cNvPr>
          <p:cNvGrpSpPr/>
          <p:nvPr/>
        </p:nvGrpSpPr>
        <p:grpSpPr>
          <a:xfrm>
            <a:off x="142826" y="1249084"/>
            <a:ext cx="9620348" cy="4922769"/>
            <a:chOff x="235566" y="1172884"/>
            <a:chExt cx="9620348" cy="4922769"/>
          </a:xfrm>
        </p:grpSpPr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566" y="1172884"/>
              <a:ext cx="9620348" cy="4922769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99CAAE8-19B9-69B0-6111-5AE740F96E63}"/>
                </a:ext>
              </a:extLst>
            </p:cNvPr>
            <p:cNvSpPr/>
            <p:nvPr/>
          </p:nvSpPr>
          <p:spPr>
            <a:xfrm>
              <a:off x="8997950" y="2228850"/>
              <a:ext cx="774700" cy="9906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C85355CC-D889-EDD9-AC99-E168675DCC45}"/>
                </a:ext>
              </a:extLst>
            </p:cNvPr>
            <p:cNvSpPr/>
            <p:nvPr/>
          </p:nvSpPr>
          <p:spPr>
            <a:xfrm>
              <a:off x="8978900" y="2322791"/>
              <a:ext cx="793750" cy="658798"/>
            </a:xfrm>
            <a:prstGeom prst="triangle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40000">
                  <a:schemeClr val="accent4">
                    <a:lumMod val="45000"/>
                    <a:lumOff val="55000"/>
                  </a:schemeClr>
                </a:gs>
                <a:gs pos="66000">
                  <a:schemeClr val="accent4">
                    <a:lumMod val="45000"/>
                    <a:lumOff val="55000"/>
                  </a:schemeClr>
                </a:gs>
                <a:gs pos="85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358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교호살포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020F7C-8925-8267-E812-737CFD9D6632}"/>
              </a:ext>
            </a:extLst>
          </p:cNvPr>
          <p:cNvGrpSpPr/>
          <p:nvPr/>
        </p:nvGrpSpPr>
        <p:grpSpPr>
          <a:xfrm>
            <a:off x="430673" y="954619"/>
            <a:ext cx="9387583" cy="5165373"/>
            <a:chOff x="2383234" y="1618285"/>
            <a:chExt cx="7415992" cy="4134816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3490724-4F9D-3C83-B2E2-5443CC3567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22" b="9105"/>
            <a:stretch/>
          </p:blipFill>
          <p:spPr bwMode="auto">
            <a:xfrm>
              <a:off x="2383234" y="3136901"/>
              <a:ext cx="7415992" cy="2616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Callout: Down Arrow 5">
              <a:extLst>
                <a:ext uri="{FF2B5EF4-FFF2-40B4-BE49-F238E27FC236}">
                  <a16:creationId xmlns:a16="http://schemas.microsoft.com/office/drawing/2014/main" id="{4E67B791-CF91-6F0C-C257-40B68647E6CF}"/>
                </a:ext>
              </a:extLst>
            </p:cNvPr>
            <p:cNvSpPr/>
            <p:nvPr/>
          </p:nvSpPr>
          <p:spPr>
            <a:xfrm>
              <a:off x="3244367" y="2200276"/>
              <a:ext cx="428625" cy="840105"/>
            </a:xfrm>
            <a:prstGeom prst="downArrowCallout">
              <a:avLst/>
            </a:prstGeom>
            <a:solidFill>
              <a:srgbClr val="FFFF0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tx1">
                      <a:lumMod val="50000"/>
                    </a:schemeClr>
                  </a:solidFill>
                </a:rPr>
                <a:t>A</a:t>
              </a:r>
            </a:p>
            <a:p>
              <a:pPr algn="ctr"/>
              <a:r>
                <a:rPr lang="ko-KR" altLang="en-US" sz="900" b="1" dirty="0">
                  <a:solidFill>
                    <a:schemeClr val="tx1">
                      <a:lumMod val="50000"/>
                    </a:schemeClr>
                  </a:solidFill>
                </a:rPr>
                <a:t>약제</a:t>
              </a:r>
            </a:p>
          </p:txBody>
        </p:sp>
        <p:sp>
          <p:nvSpPr>
            <p:cNvPr id="15" name="Callout: Down Arrow 6">
              <a:extLst>
                <a:ext uri="{FF2B5EF4-FFF2-40B4-BE49-F238E27FC236}">
                  <a16:creationId xmlns:a16="http://schemas.microsoft.com/office/drawing/2014/main" id="{8D3CD76D-8AA3-3692-4B3B-690A9744C1FC}"/>
                </a:ext>
              </a:extLst>
            </p:cNvPr>
            <p:cNvSpPr/>
            <p:nvPr/>
          </p:nvSpPr>
          <p:spPr>
            <a:xfrm>
              <a:off x="3751735" y="1714807"/>
              <a:ext cx="601980" cy="1325574"/>
            </a:xfrm>
            <a:prstGeom prst="downArrowCallout">
              <a:avLst/>
            </a:prstGeom>
            <a:solidFill>
              <a:srgbClr val="00B05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50000"/>
                    </a:schemeClr>
                  </a:solidFill>
                </a:rPr>
                <a:t>B+C</a:t>
              </a:r>
              <a:r>
                <a:rPr lang="ko-KR" altLang="en-US" sz="1200" b="1" dirty="0">
                  <a:solidFill>
                    <a:schemeClr val="tx1">
                      <a:lumMod val="50000"/>
                    </a:schemeClr>
                  </a:solidFill>
                </a:rPr>
                <a:t>약제</a:t>
              </a:r>
            </a:p>
          </p:txBody>
        </p:sp>
        <p:sp>
          <p:nvSpPr>
            <p:cNvPr id="25" name="Callout: Down Arrow 7">
              <a:extLst>
                <a:ext uri="{FF2B5EF4-FFF2-40B4-BE49-F238E27FC236}">
                  <a16:creationId xmlns:a16="http://schemas.microsoft.com/office/drawing/2014/main" id="{EF97E811-5AE0-36CC-1E60-82A35498B845}"/>
                </a:ext>
              </a:extLst>
            </p:cNvPr>
            <p:cNvSpPr/>
            <p:nvPr/>
          </p:nvSpPr>
          <p:spPr>
            <a:xfrm>
              <a:off x="5260255" y="2200276"/>
              <a:ext cx="428625" cy="840105"/>
            </a:xfrm>
            <a:prstGeom prst="downArrowCallout">
              <a:avLst/>
            </a:prstGeom>
            <a:solidFill>
              <a:srgbClr val="00B0F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tx1">
                      <a:lumMod val="50000"/>
                    </a:schemeClr>
                  </a:solidFill>
                </a:rPr>
                <a:t>F</a:t>
              </a:r>
            </a:p>
            <a:p>
              <a:pPr algn="ctr"/>
              <a:r>
                <a:rPr lang="ko-KR" altLang="en-US" sz="900" b="1" dirty="0">
                  <a:solidFill>
                    <a:schemeClr val="tx1">
                      <a:lumMod val="50000"/>
                    </a:schemeClr>
                  </a:solidFill>
                </a:rPr>
                <a:t>약제</a:t>
              </a:r>
            </a:p>
          </p:txBody>
        </p:sp>
        <p:sp>
          <p:nvSpPr>
            <p:cNvPr id="26" name="Callout: Down Arrow 8">
              <a:extLst>
                <a:ext uri="{FF2B5EF4-FFF2-40B4-BE49-F238E27FC236}">
                  <a16:creationId xmlns:a16="http://schemas.microsoft.com/office/drawing/2014/main" id="{6DC9855A-DF48-F592-62B5-E8AF9BCD8CF6}"/>
                </a:ext>
              </a:extLst>
            </p:cNvPr>
            <p:cNvSpPr/>
            <p:nvPr/>
          </p:nvSpPr>
          <p:spPr>
            <a:xfrm>
              <a:off x="7436955" y="2200275"/>
              <a:ext cx="428625" cy="840105"/>
            </a:xfrm>
            <a:prstGeom prst="downArrowCallout">
              <a:avLst/>
            </a:prstGeom>
            <a:solidFill>
              <a:srgbClr val="00B05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>
                      <a:lumMod val="50000"/>
                    </a:schemeClr>
                  </a:solidFill>
                </a:rPr>
                <a:t>B</a:t>
              </a:r>
            </a:p>
            <a:p>
              <a:pPr algn="ctr"/>
              <a:r>
                <a:rPr lang="ko-KR" altLang="en-US" sz="900" b="1" dirty="0">
                  <a:solidFill>
                    <a:schemeClr val="tx1">
                      <a:lumMod val="50000"/>
                    </a:schemeClr>
                  </a:solidFill>
                </a:rPr>
                <a:t>약제</a:t>
              </a:r>
            </a:p>
          </p:txBody>
        </p:sp>
        <p:sp>
          <p:nvSpPr>
            <p:cNvPr id="27" name="Callout: Down Arrow 9">
              <a:extLst>
                <a:ext uri="{FF2B5EF4-FFF2-40B4-BE49-F238E27FC236}">
                  <a16:creationId xmlns:a16="http://schemas.microsoft.com/office/drawing/2014/main" id="{4CF15992-51D0-47DC-E607-E18B766B3F70}"/>
                </a:ext>
              </a:extLst>
            </p:cNvPr>
            <p:cNvSpPr/>
            <p:nvPr/>
          </p:nvSpPr>
          <p:spPr>
            <a:xfrm>
              <a:off x="7923682" y="2200276"/>
              <a:ext cx="428625" cy="840105"/>
            </a:xfrm>
            <a:prstGeom prst="downArrowCallout">
              <a:avLst/>
            </a:prstGeom>
            <a:solidFill>
              <a:srgbClr val="FF000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tx1">
                      <a:lumMod val="50000"/>
                    </a:schemeClr>
                  </a:solidFill>
                </a:rPr>
                <a:t>D</a:t>
              </a:r>
            </a:p>
            <a:p>
              <a:pPr algn="ctr"/>
              <a:r>
                <a:rPr lang="ko-KR" altLang="en-US" sz="900" b="1" dirty="0">
                  <a:solidFill>
                    <a:schemeClr val="tx1">
                      <a:lumMod val="50000"/>
                    </a:schemeClr>
                  </a:solidFill>
                </a:rPr>
                <a:t>약제</a:t>
              </a:r>
            </a:p>
          </p:txBody>
        </p:sp>
        <p:sp>
          <p:nvSpPr>
            <p:cNvPr id="28" name="Callout: Down Arrow 10">
              <a:extLst>
                <a:ext uri="{FF2B5EF4-FFF2-40B4-BE49-F238E27FC236}">
                  <a16:creationId xmlns:a16="http://schemas.microsoft.com/office/drawing/2014/main" id="{53FADF86-23C6-FA7A-5179-451527A2A8CD}"/>
                </a:ext>
              </a:extLst>
            </p:cNvPr>
            <p:cNvSpPr/>
            <p:nvPr/>
          </p:nvSpPr>
          <p:spPr>
            <a:xfrm>
              <a:off x="5827554" y="2200275"/>
              <a:ext cx="428625" cy="840105"/>
            </a:xfrm>
            <a:prstGeom prst="downArrowCallout">
              <a:avLst/>
            </a:prstGeom>
            <a:solidFill>
              <a:srgbClr val="FFC00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tx1">
                      <a:lumMod val="50000"/>
                    </a:schemeClr>
                  </a:solidFill>
                </a:rPr>
                <a:t>G</a:t>
              </a:r>
            </a:p>
            <a:p>
              <a:pPr algn="ctr"/>
              <a:r>
                <a:rPr lang="ko-KR" altLang="en-US" sz="900" b="1" dirty="0">
                  <a:solidFill>
                    <a:schemeClr val="tx1">
                      <a:lumMod val="50000"/>
                    </a:schemeClr>
                  </a:solidFill>
                </a:rPr>
                <a:t>약제</a:t>
              </a:r>
            </a:p>
          </p:txBody>
        </p:sp>
        <p:sp>
          <p:nvSpPr>
            <p:cNvPr id="29" name="Callout: Down Arrow 11">
              <a:extLst>
                <a:ext uri="{FF2B5EF4-FFF2-40B4-BE49-F238E27FC236}">
                  <a16:creationId xmlns:a16="http://schemas.microsoft.com/office/drawing/2014/main" id="{9B49C497-DFD6-374D-3CC0-ADDA63E66AAE}"/>
                </a:ext>
              </a:extLst>
            </p:cNvPr>
            <p:cNvSpPr/>
            <p:nvPr/>
          </p:nvSpPr>
          <p:spPr>
            <a:xfrm>
              <a:off x="4448818" y="1714807"/>
              <a:ext cx="601980" cy="1325574"/>
            </a:xfrm>
            <a:prstGeom prst="downArrowCallout">
              <a:avLst/>
            </a:prstGeom>
            <a:solidFill>
              <a:srgbClr val="FF000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50000"/>
                    </a:schemeClr>
                  </a:solidFill>
                </a:rPr>
                <a:t>D+E</a:t>
              </a: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</a:schemeClr>
                  </a:solidFill>
                </a:rPr>
                <a:t>약제</a:t>
              </a:r>
            </a:p>
          </p:txBody>
        </p:sp>
        <p:sp>
          <p:nvSpPr>
            <p:cNvPr id="30" name="Callout: Down Arrow 12">
              <a:extLst>
                <a:ext uri="{FF2B5EF4-FFF2-40B4-BE49-F238E27FC236}">
                  <a16:creationId xmlns:a16="http://schemas.microsoft.com/office/drawing/2014/main" id="{56EE7B57-1557-AC9E-D89C-009BD8819437}"/>
                </a:ext>
              </a:extLst>
            </p:cNvPr>
            <p:cNvSpPr/>
            <p:nvPr/>
          </p:nvSpPr>
          <p:spPr>
            <a:xfrm>
              <a:off x="6326963" y="2200276"/>
              <a:ext cx="428625" cy="840105"/>
            </a:xfrm>
            <a:prstGeom prst="downArrowCallou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en-US" altLang="ko-KR" sz="900" b="1" dirty="0">
                  <a:solidFill>
                    <a:schemeClr val="tx1">
                      <a:lumMod val="50000"/>
                    </a:schemeClr>
                  </a:solidFill>
                </a:rPr>
                <a:t>H</a:t>
              </a:r>
            </a:p>
            <a:p>
              <a:pPr algn="ctr"/>
              <a:r>
                <a:rPr lang="ko-KR" altLang="en-US" sz="900" b="1" dirty="0">
                  <a:solidFill>
                    <a:schemeClr val="tx1">
                      <a:lumMod val="50000"/>
                    </a:schemeClr>
                  </a:solidFill>
                </a:rPr>
                <a:t>약제</a:t>
              </a:r>
            </a:p>
          </p:txBody>
        </p:sp>
        <p:sp>
          <p:nvSpPr>
            <p:cNvPr id="31" name="Callout: Down Arrow 13">
              <a:extLst>
                <a:ext uri="{FF2B5EF4-FFF2-40B4-BE49-F238E27FC236}">
                  <a16:creationId xmlns:a16="http://schemas.microsoft.com/office/drawing/2014/main" id="{1798F956-17CC-6C68-2890-0C504783AB37}"/>
                </a:ext>
              </a:extLst>
            </p:cNvPr>
            <p:cNvSpPr/>
            <p:nvPr/>
          </p:nvSpPr>
          <p:spPr>
            <a:xfrm>
              <a:off x="6800050" y="1702107"/>
              <a:ext cx="601980" cy="1325574"/>
            </a:xfrm>
            <a:prstGeom prst="downArrowCallout">
              <a:avLst/>
            </a:prstGeom>
            <a:solidFill>
              <a:srgbClr val="FFFF00"/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50000"/>
                    </a:schemeClr>
                  </a:solidFill>
                </a:rPr>
                <a:t>A+I</a:t>
              </a:r>
            </a:p>
            <a:p>
              <a:pPr algn="ctr"/>
              <a:r>
                <a:rPr lang="ko-KR" altLang="en-US" sz="1200" b="1" dirty="0">
                  <a:solidFill>
                    <a:schemeClr val="tx1">
                      <a:lumMod val="50000"/>
                    </a:schemeClr>
                  </a:solidFill>
                </a:rPr>
                <a:t>약제</a:t>
              </a:r>
            </a:p>
          </p:txBody>
        </p:sp>
        <p:sp>
          <p:nvSpPr>
            <p:cNvPr id="32" name="Rectangle 14">
              <a:extLst>
                <a:ext uri="{FF2B5EF4-FFF2-40B4-BE49-F238E27FC236}">
                  <a16:creationId xmlns:a16="http://schemas.microsoft.com/office/drawing/2014/main" id="{34051B76-8B1D-2CF9-EFBC-E338DC375857}"/>
                </a:ext>
              </a:extLst>
            </p:cNvPr>
            <p:cNvSpPr/>
            <p:nvPr/>
          </p:nvSpPr>
          <p:spPr>
            <a:xfrm>
              <a:off x="3087205" y="1618285"/>
              <a:ext cx="2038350" cy="1524964"/>
            </a:xfrm>
            <a:prstGeom prst="rect">
              <a:avLst/>
            </a:prstGeom>
            <a:noFill/>
            <a:ln w="28575">
              <a:solidFill>
                <a:srgbClr val="EF403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33" name="Rectangle 15">
              <a:extLst>
                <a:ext uri="{FF2B5EF4-FFF2-40B4-BE49-F238E27FC236}">
                  <a16:creationId xmlns:a16="http://schemas.microsoft.com/office/drawing/2014/main" id="{A5B3299F-F438-EEDC-D0DE-6404B431F0FD}"/>
                </a:ext>
              </a:extLst>
            </p:cNvPr>
            <p:cNvSpPr/>
            <p:nvPr/>
          </p:nvSpPr>
          <p:spPr>
            <a:xfrm>
              <a:off x="6770743" y="1618287"/>
              <a:ext cx="1666065" cy="1524964"/>
            </a:xfrm>
            <a:prstGeom prst="rect">
              <a:avLst/>
            </a:prstGeom>
            <a:noFill/>
            <a:ln w="28575">
              <a:solidFill>
                <a:srgbClr val="EF403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66676" y="1107655"/>
            <a:ext cx="91344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  →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한가지 계통의 약제 </a:t>
            </a:r>
            <a:r>
              <a:rPr lang="ko-KR" altLang="en-US" b="1" dirty="0" err="1">
                <a:solidFill>
                  <a:srgbClr val="0000FF"/>
                </a:solidFill>
                <a:latin typeface="+mn-ea"/>
              </a:rPr>
              <a:t>연용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 자제 필요</a:t>
            </a:r>
            <a:endParaRPr lang="en-US" altLang="ko-KR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6976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관리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농약살포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방제력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2899974-B70C-5DFF-21AC-25D8BAA5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85" y="1023518"/>
            <a:ext cx="8125367" cy="54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1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3368358" y="2870221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 err="1">
                <a:solidFill>
                  <a:srgbClr val="79BA27"/>
                </a:solidFill>
                <a:latin typeface="+mn-ea"/>
              </a:rPr>
              <a:t>작용기작</a:t>
            </a:r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 등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45261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(IRAC)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b="721"/>
          <a:stretch/>
        </p:blipFill>
        <p:spPr>
          <a:xfrm>
            <a:off x="259112" y="896973"/>
            <a:ext cx="9192865" cy="59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66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(IRAC)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55349" y="896973"/>
            <a:ext cx="9633561" cy="5961029"/>
            <a:chOff x="342800" y="828764"/>
            <a:chExt cx="9633561" cy="5961029"/>
          </a:xfrm>
        </p:grpSpPr>
        <p:sp>
          <p:nvSpPr>
            <p:cNvPr id="63" name="직사각형 62"/>
            <p:cNvSpPr/>
            <p:nvPr/>
          </p:nvSpPr>
          <p:spPr>
            <a:xfrm>
              <a:off x="509680" y="2073336"/>
              <a:ext cx="2926080" cy="820130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rcRect b="721"/>
            <a:stretch/>
          </p:blipFill>
          <p:spPr>
            <a:xfrm>
              <a:off x="342800" y="828764"/>
              <a:ext cx="9192865" cy="5961029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998220" y="922020"/>
              <a:ext cx="2423160" cy="1120140"/>
              <a:chOff x="998220" y="922020"/>
              <a:chExt cx="2423160" cy="112014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998220" y="922020"/>
                <a:ext cx="2423160" cy="1120140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998220" y="954617"/>
                <a:ext cx="237744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solidFill>
                      <a:srgbClr val="FFFF00"/>
                    </a:solidFill>
                  </a:rPr>
                  <a:t>신경작용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: 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신경전달물질 저해</a:t>
                </a:r>
                <a:endParaRPr lang="en-US" altLang="ko-KR" sz="1200" b="1" dirty="0">
                  <a:solidFill>
                    <a:srgbClr val="FFFF00"/>
                  </a:solidFill>
                </a:endParaRPr>
              </a:p>
              <a:p>
                <a:r>
                  <a:rPr lang="en-US" altLang="ko-KR" sz="1200" b="1" dirty="0">
                    <a:solidFill>
                      <a:srgbClr val="FFFF00"/>
                    </a:solidFill>
                  </a:rPr>
                  <a:t>(</a:t>
                </a:r>
                <a:r>
                  <a:rPr lang="ko-KR" altLang="en-US" sz="1200" b="1" dirty="0" err="1">
                    <a:solidFill>
                      <a:srgbClr val="FFFF00"/>
                    </a:solidFill>
                  </a:rPr>
                  <a:t>아세틸콜린에스터라제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_</a:t>
                </a:r>
                <a:r>
                  <a:rPr lang="en-US" altLang="ko-KR" sz="1200" b="1" dirty="0" err="1">
                    <a:solidFill>
                      <a:srgbClr val="FFFF00"/>
                    </a:solidFill>
                  </a:rPr>
                  <a:t>AChE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)</a:t>
                </a:r>
                <a:endParaRPr lang="ko-KR" altLang="en-US" sz="1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32" name="직사각형 31"/>
            <p:cNvSpPr/>
            <p:nvPr/>
          </p:nvSpPr>
          <p:spPr>
            <a:xfrm>
              <a:off x="495300" y="2916718"/>
              <a:ext cx="2926080" cy="1030442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5300" y="2939970"/>
              <a:ext cx="2870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신경전달물질 저해</a:t>
              </a:r>
              <a:endParaRPr lang="en-US" altLang="ko-KR" sz="1200" b="1" dirty="0">
                <a:solidFill>
                  <a:srgbClr val="FFFF00"/>
                </a:solidFill>
              </a:endParaRPr>
            </a:p>
            <a:p>
              <a:r>
                <a:rPr lang="en-US" altLang="ko-KR" sz="1200" b="1" dirty="0">
                  <a:solidFill>
                    <a:srgbClr val="FFFF00"/>
                  </a:solidFill>
                </a:rPr>
                <a:t>(</a:t>
              </a:r>
              <a:r>
                <a:rPr lang="en-US" altLang="ko-KR" sz="1200" b="1" dirty="0" err="1">
                  <a:solidFill>
                    <a:srgbClr val="FFFF00"/>
                  </a:solidFill>
                </a:rPr>
                <a:t>nAChR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_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니코틴 </a:t>
              </a:r>
              <a:r>
                <a:rPr lang="ko-KR" altLang="en-US" sz="1200" b="1" dirty="0" err="1">
                  <a:solidFill>
                    <a:srgbClr val="FFFF00"/>
                  </a:solidFill>
                </a:rPr>
                <a:t>아세틸콜린에스터라제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 수용체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95300" y="3992954"/>
              <a:ext cx="1168400" cy="655246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5301" y="4016206"/>
              <a:ext cx="11214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  <a:r>
                <a:rPr lang="en-US" altLang="ko-KR" sz="1200" b="1" dirty="0" err="1">
                  <a:solidFill>
                    <a:srgbClr val="FFFF00"/>
                  </a:solidFill>
                </a:rPr>
                <a:t>nAChR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촉진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672492" y="3992954"/>
              <a:ext cx="1748887" cy="655246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672493" y="4016206"/>
              <a:ext cx="16785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100" b="1" dirty="0">
                  <a:solidFill>
                    <a:srgbClr val="FFFF00"/>
                  </a:solidFill>
                </a:rPr>
                <a:t>: </a:t>
              </a:r>
              <a:r>
                <a:rPr lang="ko-KR" altLang="en-US" sz="1000" b="1" dirty="0">
                  <a:solidFill>
                    <a:srgbClr val="FFFF00"/>
                  </a:solidFill>
                </a:rPr>
                <a:t>염소 </a:t>
              </a:r>
              <a:r>
                <a:rPr lang="ko-KR" altLang="en-US" sz="1000" b="1" dirty="0" err="1">
                  <a:solidFill>
                    <a:srgbClr val="FFFF00"/>
                  </a:solidFill>
                </a:rPr>
                <a:t>채널촉진</a:t>
              </a:r>
              <a:endParaRPr lang="en-US" altLang="ko-KR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5300" y="4671452"/>
              <a:ext cx="2926080" cy="435128"/>
            </a:xfrm>
            <a:prstGeom prst="rect">
              <a:avLst/>
            </a:prstGeom>
            <a:solidFill>
              <a:schemeClr val="accent6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5300" y="4694704"/>
              <a:ext cx="28708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FF00"/>
                  </a:solidFill>
                </a:rPr>
                <a:t>곤충생장조절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  <a:r>
                <a:rPr lang="ko-KR" altLang="en-US" sz="1200" b="1" dirty="0" err="1">
                  <a:solidFill>
                    <a:srgbClr val="FFFF00"/>
                  </a:solidFill>
                </a:rPr>
                <a:t>유약호르몬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503798" y="2035324"/>
              <a:ext cx="1334902" cy="655246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03798" y="2058576"/>
              <a:ext cx="1281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</a:p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현음기관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867459" y="2042159"/>
              <a:ext cx="1562418" cy="648411"/>
            </a:xfrm>
            <a:prstGeom prst="rect">
              <a:avLst/>
            </a:prstGeom>
            <a:solidFill>
              <a:schemeClr val="accent6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67460" y="2065412"/>
              <a:ext cx="1497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FF00"/>
                  </a:solidFill>
                </a:rPr>
                <a:t>곤충생장조절</a:t>
              </a:r>
              <a:endParaRPr lang="en-US" altLang="ko-KR" sz="1200" b="1" dirty="0">
                <a:solidFill>
                  <a:srgbClr val="FFFF00"/>
                </a:solidFill>
              </a:endParaRPr>
            </a:p>
            <a:p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  <a:r>
                <a:rPr lang="ko-KR" altLang="en-US" sz="1200" b="1" dirty="0" err="1">
                  <a:solidFill>
                    <a:srgbClr val="FFFF00"/>
                  </a:solidFill>
                </a:rPr>
                <a:t>응애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 </a:t>
              </a:r>
              <a:r>
                <a:rPr lang="ko-KR" altLang="en-US" sz="1200" b="1" dirty="0" err="1">
                  <a:solidFill>
                    <a:srgbClr val="FFFF00"/>
                  </a:solidFill>
                </a:rPr>
                <a:t>생장저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503798" y="2696607"/>
              <a:ext cx="2926080" cy="516612"/>
            </a:xfrm>
            <a:prstGeom prst="rect">
              <a:avLst/>
            </a:prstGeom>
            <a:solidFill>
              <a:schemeClr val="accent2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03798" y="2719859"/>
              <a:ext cx="28708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FF00"/>
                  </a:solidFill>
                </a:rPr>
                <a:t>곤충 중장 내막 용해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BT 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독소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503798" y="3915982"/>
              <a:ext cx="1281243" cy="647776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03798" y="3934833"/>
              <a:ext cx="12570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FF00"/>
                  </a:solidFill>
                </a:rPr>
                <a:t>세포호흡작용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미토콘드리아 </a:t>
              </a:r>
              <a:endParaRPr lang="en-US" altLang="ko-KR" sz="1200" b="1" dirty="0">
                <a:solidFill>
                  <a:srgbClr val="FFFF00"/>
                </a:solidFill>
              </a:endParaRPr>
            </a:p>
            <a:p>
              <a:r>
                <a:rPr lang="en-US" altLang="ko-KR" sz="1200" b="1" dirty="0">
                  <a:solidFill>
                    <a:srgbClr val="FFFF00"/>
                  </a:solidFill>
                </a:rPr>
                <a:t>ATP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합성 저해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09216" y="3897130"/>
              <a:ext cx="1620661" cy="655246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09217" y="3920382"/>
              <a:ext cx="1555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 </a:t>
              </a:r>
            </a:p>
            <a:p>
              <a:r>
                <a:rPr lang="en-US" altLang="ko-KR" sz="1200" b="1" dirty="0" err="1">
                  <a:solidFill>
                    <a:srgbClr val="FFFF00"/>
                  </a:solidFill>
                </a:rPr>
                <a:t>NaChR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폐쇄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260684" y="5838858"/>
              <a:ext cx="2133189" cy="549242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60685" y="5857709"/>
              <a:ext cx="20929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FF00"/>
                  </a:solidFill>
                </a:rPr>
                <a:t>세포호흡작용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미토콘드리아</a:t>
              </a:r>
              <a:endParaRPr lang="en-US" altLang="ko-KR" sz="1200" b="1" dirty="0">
                <a:solidFill>
                  <a:srgbClr val="FFFF00"/>
                </a:solidFill>
              </a:endParaRPr>
            </a:p>
            <a:p>
              <a:r>
                <a:rPr lang="ko-KR" altLang="en-US" sz="1200" b="1" dirty="0">
                  <a:solidFill>
                    <a:srgbClr val="FFFF00"/>
                  </a:solidFill>
                </a:rPr>
                <a:t>전자전달저해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(METI)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517497" y="955385"/>
              <a:ext cx="1970258" cy="759115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527069" y="974237"/>
              <a:ext cx="19235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FF00"/>
                  </a:solidFill>
                </a:rPr>
                <a:t>세포호흡작용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</a:p>
            <a:p>
              <a:r>
                <a:rPr lang="ko-KR" altLang="en-US" sz="1200" b="1" dirty="0">
                  <a:solidFill>
                    <a:srgbClr val="FFFF00"/>
                  </a:solidFill>
                </a:rPr>
                <a:t>미토콘드리아</a:t>
              </a:r>
              <a:endParaRPr lang="en-US" altLang="ko-KR" sz="1200" b="1" dirty="0">
                <a:solidFill>
                  <a:srgbClr val="FFFF00"/>
                </a:solidFill>
              </a:endParaRPr>
            </a:p>
            <a:p>
              <a:r>
                <a:rPr lang="ko-KR" altLang="en-US" sz="1200" b="1" dirty="0">
                  <a:solidFill>
                    <a:srgbClr val="FFFF00"/>
                  </a:solidFill>
                </a:rPr>
                <a:t>전자전달저해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(METI)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08129" y="2091377"/>
              <a:ext cx="2913250" cy="802089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5564" y="2110090"/>
              <a:ext cx="28708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나트륨 채널 조절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503798" y="4615638"/>
              <a:ext cx="2926080" cy="1154493"/>
            </a:xfrm>
            <a:prstGeom prst="rect">
              <a:avLst/>
            </a:prstGeom>
            <a:solidFill>
              <a:schemeClr val="accent6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518571" y="4630039"/>
              <a:ext cx="28708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FF00"/>
                  </a:solidFill>
                </a:rPr>
                <a:t>곤충생장조절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  <a:r>
                <a:rPr lang="ko-KR" altLang="en-US" sz="1200" b="1" dirty="0" err="1">
                  <a:solidFill>
                    <a:srgbClr val="FFFF00"/>
                  </a:solidFill>
                </a:rPr>
                <a:t>키틴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 합성 저해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527069" y="1747784"/>
              <a:ext cx="1426076" cy="772457"/>
            </a:xfrm>
            <a:prstGeom prst="rect">
              <a:avLst/>
            </a:prstGeom>
            <a:solidFill>
              <a:schemeClr val="accent6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527069" y="1762185"/>
              <a:ext cx="14136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FF00"/>
                  </a:solidFill>
                </a:rPr>
                <a:t>곤충생장조절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</a:t>
              </a:r>
            </a:p>
            <a:p>
              <a:r>
                <a:rPr lang="ko-KR" altLang="en-US" sz="1200" b="1" dirty="0">
                  <a:solidFill>
                    <a:srgbClr val="FFFF00"/>
                  </a:solidFill>
                </a:rPr>
                <a:t>지질 생합성 저해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487755" y="960650"/>
              <a:ext cx="919193" cy="753849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469138" y="974236"/>
              <a:ext cx="88224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 </a:t>
              </a:r>
            </a:p>
            <a:p>
              <a:r>
                <a:rPr lang="ko-KR" altLang="en-US" sz="1100" b="1" dirty="0" err="1">
                  <a:solidFill>
                    <a:srgbClr val="FFFF00"/>
                  </a:solidFill>
                </a:rPr>
                <a:t>나트륨채널</a:t>
              </a:r>
              <a:r>
                <a:rPr lang="ko-KR" altLang="en-US" sz="1100" b="1" dirty="0">
                  <a:solidFill>
                    <a:srgbClr val="FFFF00"/>
                  </a:solidFill>
                </a:rPr>
                <a:t> 폐쇄</a:t>
              </a:r>
              <a:endParaRPr lang="en-US" altLang="ko-KR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502626" y="2543263"/>
              <a:ext cx="1157244" cy="805742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506698" y="2579174"/>
              <a:ext cx="11107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 </a:t>
              </a:r>
            </a:p>
            <a:p>
              <a:r>
                <a:rPr lang="en-US" altLang="ko-KR" sz="1200" b="1" dirty="0">
                  <a:solidFill>
                    <a:srgbClr val="FFFF00"/>
                  </a:solidFill>
                </a:rPr>
                <a:t>R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수용체 저해</a:t>
              </a:r>
              <a:endParaRPr lang="en-US" altLang="ko-KR" sz="1200" b="1" dirty="0">
                <a:solidFill>
                  <a:srgbClr val="FFFF00"/>
                </a:solidFill>
              </a:endParaRPr>
            </a:p>
            <a:p>
              <a:r>
                <a:rPr lang="en-US" altLang="ko-KR" sz="1200" b="1" dirty="0">
                  <a:solidFill>
                    <a:srgbClr val="FFFF00"/>
                  </a:solidFill>
                </a:rPr>
                <a:t>(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근육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683931" y="2555339"/>
              <a:ext cx="723017" cy="793666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683932" y="2578591"/>
              <a:ext cx="7230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 </a:t>
              </a:r>
            </a:p>
            <a:p>
              <a:r>
                <a:rPr lang="en-US" altLang="ko-KR" sz="1000" b="1" dirty="0">
                  <a:solidFill>
                    <a:srgbClr val="FFFF00"/>
                  </a:solidFill>
                </a:rPr>
                <a:t>(</a:t>
              </a:r>
              <a:r>
                <a:rPr lang="ko-KR" altLang="en-US" sz="1000" b="1" dirty="0" err="1">
                  <a:solidFill>
                    <a:srgbClr val="FFFF00"/>
                  </a:solidFill>
                </a:rPr>
                <a:t>현음</a:t>
              </a:r>
              <a:endParaRPr lang="en-US" altLang="ko-KR" sz="1000" b="1" dirty="0">
                <a:solidFill>
                  <a:srgbClr val="FFFF00"/>
                </a:solidFill>
              </a:endParaRPr>
            </a:p>
            <a:p>
              <a:r>
                <a:rPr lang="ko-KR" altLang="en-US" sz="1000" b="1" dirty="0">
                  <a:solidFill>
                    <a:srgbClr val="FFFF00"/>
                  </a:solidFill>
                </a:rPr>
                <a:t>기관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)</a:t>
              </a:r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3503798" y="3249355"/>
              <a:ext cx="2926080" cy="647776"/>
              <a:chOff x="998220" y="922020"/>
              <a:chExt cx="2423160" cy="1120140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998220" y="922020"/>
                <a:ext cx="2423160" cy="1120140"/>
              </a:xfrm>
              <a:prstGeom prst="rect">
                <a:avLst/>
              </a:prstGeom>
              <a:solidFill>
                <a:srgbClr val="FF0000">
                  <a:alpha val="65000"/>
                </a:srgb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998220" y="954617"/>
                <a:ext cx="2377440" cy="798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세포호흡작용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: 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미토콘드리아 </a:t>
                </a:r>
                <a:endParaRPr lang="en-US" altLang="ko-KR" sz="1200" b="1" dirty="0">
                  <a:solidFill>
                    <a:srgbClr val="FFFF00"/>
                  </a:solidFill>
                </a:endParaRPr>
              </a:p>
              <a:p>
                <a:r>
                  <a:rPr lang="en-US" altLang="ko-KR" sz="1200" b="1" dirty="0">
                    <a:solidFill>
                      <a:srgbClr val="FFFF00"/>
                    </a:solidFill>
                  </a:rPr>
                  <a:t>                             ATP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합성 저해</a:t>
                </a:r>
                <a:endParaRPr lang="en-US" altLang="ko-KR" sz="1200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7983683" y="1747783"/>
              <a:ext cx="1423266" cy="752244"/>
              <a:chOff x="998220" y="922020"/>
              <a:chExt cx="2423160" cy="1120140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998220" y="922020"/>
                <a:ext cx="2423160" cy="1120140"/>
              </a:xfrm>
              <a:prstGeom prst="rect">
                <a:avLst/>
              </a:prstGeom>
              <a:solidFill>
                <a:srgbClr val="FF0000">
                  <a:alpha val="65000"/>
                </a:srgb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998220" y="954617"/>
                <a:ext cx="2377440" cy="962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세포호흡작용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: </a:t>
                </a:r>
              </a:p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미토콘드리아 </a:t>
                </a:r>
                <a:endParaRPr lang="en-US" altLang="ko-KR" sz="1200" b="1" dirty="0">
                  <a:solidFill>
                    <a:srgbClr val="FFFF00"/>
                  </a:solidFill>
                </a:endParaRPr>
              </a:p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전자전달 저해</a:t>
                </a:r>
                <a:endParaRPr lang="en-US" altLang="ko-KR" sz="1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6527871" y="2540595"/>
              <a:ext cx="968977" cy="808410"/>
            </a:xfrm>
            <a:prstGeom prst="rect">
              <a:avLst/>
            </a:prstGeom>
            <a:solidFill>
              <a:srgbClr val="FF0000">
                <a:alpha val="65000"/>
              </a:srgb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527871" y="2562487"/>
              <a:ext cx="9506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FFFF00"/>
                  </a:solidFill>
                </a:rPr>
                <a:t>세포호흡작용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: </a:t>
              </a:r>
            </a:p>
            <a:p>
              <a:r>
                <a:rPr lang="ko-KR" altLang="en-US" sz="1000" b="1" dirty="0">
                  <a:solidFill>
                    <a:srgbClr val="FFFF00"/>
                  </a:solidFill>
                </a:rPr>
                <a:t>미토콘드리아 </a:t>
              </a:r>
              <a:endParaRPr lang="en-US" altLang="ko-KR" sz="1000" b="1" dirty="0">
                <a:solidFill>
                  <a:srgbClr val="FFFF00"/>
                </a:solidFill>
              </a:endParaRPr>
            </a:p>
            <a:p>
              <a:r>
                <a:rPr lang="ko-KR" altLang="en-US" sz="1000" b="1" dirty="0">
                  <a:solidFill>
                    <a:srgbClr val="FFFF00"/>
                  </a:solidFill>
                </a:rPr>
                <a:t>전자전달 </a:t>
              </a:r>
              <a:endParaRPr lang="en-US" altLang="ko-KR" sz="1000" b="1" dirty="0">
                <a:solidFill>
                  <a:srgbClr val="FFFF00"/>
                </a:solidFill>
              </a:endParaRPr>
            </a:p>
            <a:p>
              <a:r>
                <a:rPr lang="ko-KR" altLang="en-US" sz="1000" b="1" dirty="0">
                  <a:solidFill>
                    <a:srgbClr val="FFFF00"/>
                  </a:solidFill>
                </a:rPr>
                <a:t>저해</a:t>
              </a:r>
              <a:endParaRPr lang="en-US" altLang="ko-KR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527069" y="3392242"/>
              <a:ext cx="1710151" cy="542592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524504" y="3410954"/>
              <a:ext cx="16852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200" b="1" dirty="0">
                  <a:solidFill>
                    <a:srgbClr val="FFFF00"/>
                  </a:solidFill>
                </a:rPr>
                <a:t>: GABA</a:t>
              </a:r>
            </a:p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염소채널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 조절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223883" y="3969926"/>
              <a:ext cx="716850" cy="738113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221318" y="3988639"/>
              <a:ext cx="7318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: </a:t>
              </a:r>
            </a:p>
            <a:p>
              <a:r>
                <a:rPr lang="ko-KR" altLang="en-US" sz="1000" b="1" dirty="0">
                  <a:solidFill>
                    <a:srgbClr val="FFFF00"/>
                  </a:solidFill>
                </a:rPr>
                <a:t>칼슘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-</a:t>
              </a:r>
              <a:r>
                <a:rPr lang="ko-KR" altLang="en-US" sz="1000" b="1" dirty="0">
                  <a:solidFill>
                    <a:srgbClr val="FFFF00"/>
                  </a:solidFill>
                </a:rPr>
                <a:t>칼륨</a:t>
              </a:r>
              <a:endParaRPr lang="en-US" altLang="ko-KR" sz="1000" b="1" dirty="0">
                <a:solidFill>
                  <a:srgbClr val="FFFF00"/>
                </a:solidFill>
              </a:endParaRPr>
            </a:p>
            <a:p>
              <a:r>
                <a:rPr lang="ko-KR" altLang="en-US" sz="1000" b="1" dirty="0">
                  <a:solidFill>
                    <a:srgbClr val="FFFF00"/>
                  </a:solidFill>
                </a:rPr>
                <a:t>채널 조절</a:t>
              </a:r>
              <a:endParaRPr lang="en-US" altLang="ko-KR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270797" y="3407350"/>
              <a:ext cx="1146439" cy="516612"/>
            </a:xfrm>
            <a:prstGeom prst="rect">
              <a:avLst/>
            </a:prstGeom>
            <a:solidFill>
              <a:schemeClr val="accent2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237220" y="3430602"/>
              <a:ext cx="1124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rgbClr val="FFFF00"/>
                  </a:solidFill>
                </a:rPr>
                <a:t>곤충 병원성</a:t>
              </a:r>
              <a:endParaRPr lang="en-US" altLang="ko-KR" sz="1000" b="1" dirty="0">
                <a:solidFill>
                  <a:srgbClr val="FFFF00"/>
                </a:solidFill>
              </a:endParaRPr>
            </a:p>
            <a:p>
              <a:r>
                <a:rPr lang="ko-KR" altLang="en-US" sz="1000" b="1" dirty="0">
                  <a:solidFill>
                    <a:srgbClr val="FFFF00"/>
                  </a:solidFill>
                </a:rPr>
                <a:t>바이러스</a:t>
              </a:r>
              <a:endParaRPr lang="en-US" altLang="ko-KR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7986120" y="3978071"/>
              <a:ext cx="673750" cy="729969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983555" y="3996783"/>
              <a:ext cx="6763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>
                  <a:solidFill>
                    <a:srgbClr val="FFFF00"/>
                  </a:solidFill>
                </a:rPr>
                <a:t>세포호흡</a:t>
              </a:r>
              <a:endParaRPr lang="en-US" altLang="ko-KR" sz="800" b="1" dirty="0">
                <a:solidFill>
                  <a:srgbClr val="FFFF00"/>
                </a:solidFill>
              </a:endParaRPr>
            </a:p>
            <a:p>
              <a:r>
                <a:rPr lang="ko-KR" altLang="en-US" sz="800" b="1" dirty="0">
                  <a:solidFill>
                    <a:srgbClr val="FFFF00"/>
                  </a:solidFill>
                </a:rPr>
                <a:t>작용</a:t>
              </a:r>
              <a:r>
                <a:rPr lang="en-US" altLang="ko-KR" sz="800" b="1" dirty="0">
                  <a:solidFill>
                    <a:srgbClr val="FFFF00"/>
                  </a:solidFill>
                </a:rPr>
                <a:t>: </a:t>
              </a:r>
              <a:r>
                <a:rPr lang="ko-KR" altLang="en-US" sz="800" b="1" dirty="0">
                  <a:solidFill>
                    <a:srgbClr val="FFFF00"/>
                  </a:solidFill>
                </a:rPr>
                <a:t>미토콘드리아 </a:t>
              </a:r>
              <a:endParaRPr lang="en-US" altLang="ko-KR" sz="800" b="1" dirty="0">
                <a:solidFill>
                  <a:srgbClr val="FFFF00"/>
                </a:solidFill>
              </a:endParaRPr>
            </a:p>
            <a:p>
              <a:r>
                <a:rPr lang="ko-KR" altLang="en-US" sz="800" b="1" dirty="0">
                  <a:solidFill>
                    <a:srgbClr val="FFFF00"/>
                  </a:solidFill>
                </a:rPr>
                <a:t>전자전달저해</a:t>
              </a:r>
              <a:endParaRPr lang="en-US" altLang="ko-KR" sz="800" b="1" dirty="0">
                <a:solidFill>
                  <a:srgbClr val="FFFF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534338" y="3976584"/>
              <a:ext cx="716850" cy="731456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531773" y="3995296"/>
              <a:ext cx="7318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: </a:t>
              </a:r>
            </a:p>
            <a:p>
              <a:r>
                <a:rPr lang="en-US" altLang="ko-KR" sz="1000" b="1" dirty="0" err="1">
                  <a:solidFill>
                    <a:srgbClr val="FFFF00"/>
                  </a:solidFill>
                </a:rPr>
                <a:t>nAChR</a:t>
              </a:r>
              <a:endParaRPr lang="en-US" altLang="ko-KR" sz="1000" b="1" dirty="0">
                <a:solidFill>
                  <a:srgbClr val="FFFF00"/>
                </a:solidFill>
              </a:endParaRPr>
            </a:p>
            <a:p>
              <a:r>
                <a:rPr lang="ko-KR" altLang="en-US" sz="1000" b="1" dirty="0">
                  <a:solidFill>
                    <a:srgbClr val="FFFF00"/>
                  </a:solidFill>
                </a:rPr>
                <a:t>조절</a:t>
              </a:r>
              <a:endParaRPr lang="en-US" altLang="ko-KR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8695118" y="3973206"/>
              <a:ext cx="711830" cy="734834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695118" y="3996458"/>
              <a:ext cx="12812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1000" b="1" dirty="0">
                  <a:solidFill>
                    <a:srgbClr val="FFFF00"/>
                  </a:solidFill>
                </a:rPr>
                <a:t>: </a:t>
              </a:r>
            </a:p>
            <a:p>
              <a:r>
                <a:rPr lang="ko-KR" altLang="en-US" sz="1000" b="1" dirty="0" err="1">
                  <a:solidFill>
                    <a:srgbClr val="FFFF00"/>
                  </a:solidFill>
                </a:rPr>
                <a:t>현음기관</a:t>
              </a:r>
              <a:endParaRPr lang="en-US" altLang="ko-KR" sz="1000" b="1" dirty="0">
                <a:solidFill>
                  <a:srgbClr val="FFFF00"/>
                </a:solidFill>
              </a:endParaRPr>
            </a:p>
            <a:p>
              <a:r>
                <a:rPr lang="ko-KR" altLang="en-US" sz="1000" b="1" dirty="0">
                  <a:solidFill>
                    <a:srgbClr val="FFFF00"/>
                  </a:solidFill>
                </a:rPr>
                <a:t>조절</a:t>
              </a:r>
              <a:endParaRPr lang="en-US" altLang="ko-KR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3528194" y="5833393"/>
              <a:ext cx="716850" cy="554707"/>
            </a:xfrm>
            <a:prstGeom prst="rect">
              <a:avLst/>
            </a:prstGeom>
            <a:solidFill>
              <a:schemeClr val="accent1"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487946" y="5804605"/>
              <a:ext cx="731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err="1">
                  <a:solidFill>
                    <a:srgbClr val="FFFF00"/>
                  </a:solidFill>
                </a:rPr>
                <a:t>신경작용</a:t>
              </a:r>
              <a:r>
                <a:rPr lang="en-US" altLang="ko-KR" sz="900" b="1" dirty="0">
                  <a:solidFill>
                    <a:srgbClr val="FFFF00"/>
                  </a:solidFill>
                </a:rPr>
                <a:t>: </a:t>
              </a:r>
            </a:p>
            <a:p>
              <a:r>
                <a:rPr lang="ko-KR" altLang="en-US" sz="900" b="1" dirty="0" err="1">
                  <a:solidFill>
                    <a:srgbClr val="FFFF00"/>
                  </a:solidFill>
                </a:rPr>
                <a:t>옥토파민</a:t>
              </a:r>
              <a:endParaRPr lang="en-US" altLang="ko-KR" sz="900" b="1" dirty="0">
                <a:solidFill>
                  <a:srgbClr val="FFFF00"/>
                </a:solidFill>
              </a:endParaRPr>
            </a:p>
            <a:p>
              <a:r>
                <a:rPr lang="ko-KR" altLang="en-US" sz="900" b="1" dirty="0">
                  <a:solidFill>
                    <a:srgbClr val="FFFF00"/>
                  </a:solidFill>
                </a:rPr>
                <a:t>수용체 </a:t>
              </a:r>
              <a:endParaRPr lang="en-US" altLang="ko-KR" sz="900" b="1" dirty="0">
                <a:solidFill>
                  <a:srgbClr val="FFFF00"/>
                </a:solidFill>
              </a:endParaRPr>
            </a:p>
            <a:p>
              <a:r>
                <a:rPr lang="ko-KR" altLang="en-US" sz="900" b="1" dirty="0" err="1">
                  <a:solidFill>
                    <a:srgbClr val="FFFF00"/>
                  </a:solidFill>
                </a:rPr>
                <a:t>저해제</a:t>
              </a:r>
              <a:endParaRPr lang="en-US" altLang="ko-KR" sz="900" b="1" dirty="0">
                <a:solidFill>
                  <a:srgbClr val="FFFF00"/>
                </a:solidFill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6538091" y="4743131"/>
              <a:ext cx="2879145" cy="1299529"/>
            </a:xfrm>
            <a:prstGeom prst="rect">
              <a:avLst/>
            </a:prstGeom>
            <a:solidFill>
              <a:schemeClr val="bg1">
                <a:lumMod val="85000"/>
                <a:alpha val="65000"/>
              </a:schemeClr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552865" y="4757532"/>
              <a:ext cx="2824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FF00"/>
                  </a:solidFill>
                </a:rPr>
                <a:t>미확인</a:t>
              </a:r>
              <a:endParaRPr lang="en-US" altLang="ko-KR" sz="12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998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(IRAC)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66676" y="1107653"/>
            <a:ext cx="9906000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</a:t>
            </a:r>
            <a:r>
              <a:rPr lang="ko-KR" altLang="en-US" b="1" dirty="0" err="1">
                <a:latin typeface="+mn-ea"/>
              </a:rPr>
              <a:t>신경작용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신경 및 근육에서의 </a:t>
            </a:r>
            <a:r>
              <a:rPr lang="ko-KR" altLang="en-US" b="1" dirty="0" err="1">
                <a:latin typeface="+mn-ea"/>
              </a:rPr>
              <a:t>자극전달</a:t>
            </a:r>
            <a:r>
              <a:rPr lang="ko-KR" altLang="en-US" b="1" dirty="0">
                <a:latin typeface="+mn-ea"/>
              </a:rPr>
              <a:t> 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일반적으로 해충에 대한 반응 및 약효 발현이 빠르게 나타남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○곤충생장조절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latin typeface="+mn-ea"/>
              </a:rPr>
              <a:t>곤충 </a:t>
            </a:r>
            <a:r>
              <a:rPr lang="ko-KR" altLang="en-US" b="1" dirty="0" err="1">
                <a:latin typeface="+mn-ea"/>
              </a:rPr>
              <a:t>생장과정을</a:t>
            </a:r>
            <a:r>
              <a:rPr lang="ko-KR" altLang="en-US" b="1" dirty="0">
                <a:latin typeface="+mn-ea"/>
              </a:rPr>
              <a:t> 저해</a:t>
            </a:r>
            <a:br>
              <a:rPr lang="en-US" altLang="ko-KR" b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err="1">
                <a:latin typeface="+mn-ea"/>
              </a:rPr>
              <a:t>유약호르몬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탈피호르몬</a:t>
            </a:r>
            <a:r>
              <a:rPr lang="ko-KR" altLang="en-US" sz="1600" dirty="0">
                <a:latin typeface="+mn-ea"/>
              </a:rPr>
              <a:t> 등 생장호르몬의 </a:t>
            </a:r>
            <a:r>
              <a:rPr lang="ko-KR" altLang="en-US" sz="1600" dirty="0" err="1">
                <a:latin typeface="+mn-ea"/>
              </a:rPr>
              <a:t>유사체</a:t>
            </a:r>
            <a:r>
              <a:rPr lang="en-US" altLang="ko-KR" sz="1600" dirty="0">
                <a:latin typeface="+mn-ea"/>
              </a:rPr>
              <a:t>/</a:t>
            </a:r>
            <a:r>
              <a:rPr lang="ko-KR" altLang="en-US" sz="1600" dirty="0" err="1">
                <a:latin typeface="+mn-ea"/>
              </a:rPr>
              <a:t>교란물질이거나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 err="1">
                <a:latin typeface="+mn-ea"/>
              </a:rPr>
              <a:t>곤충세포벽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주요물질인</a:t>
            </a:r>
            <a:r>
              <a:rPr lang="ko-KR" altLang="en-US" sz="1600" dirty="0">
                <a:latin typeface="+mn-ea"/>
              </a:rPr>
              <a:t> 키틴의생합성을 저해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곤충생장조절 살충제는 곤충의 생장과정에서 작용하므로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약효발현까지 보통 </a:t>
            </a:r>
            <a:r>
              <a:rPr lang="en-US" altLang="ko-KR" sz="1600" dirty="0">
                <a:latin typeface="+mn-ea"/>
              </a:rPr>
              <a:t>3~7</a:t>
            </a:r>
            <a:r>
              <a:rPr lang="ko-KR" altLang="en-US" sz="1600" dirty="0">
                <a:latin typeface="+mn-ea"/>
              </a:rPr>
              <a:t>일 정도의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약효발현기간이 필요함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○세포호흡과정 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세포의 에너지원으로 이용되는 </a:t>
            </a:r>
            <a:r>
              <a:rPr lang="en-US" altLang="ko-KR" sz="1600" dirty="0">
                <a:latin typeface="+mn-ea"/>
              </a:rPr>
              <a:t>ATP</a:t>
            </a:r>
            <a:r>
              <a:rPr lang="ko-KR" altLang="en-US" sz="1600" dirty="0" err="1">
                <a:latin typeface="+mn-ea"/>
              </a:rPr>
              <a:t>생산작용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호흡작용 저해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>
                <a:latin typeface="+mn-ea"/>
              </a:rPr>
              <a:t>일반적으로 해충에 대한 반응 및 약효 발현이 빠르게 나타남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○해충 중장 내막 파괴</a:t>
            </a:r>
            <a:endParaRPr lang="en-US" altLang="ko-KR" b="1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- </a:t>
            </a:r>
            <a:r>
              <a:rPr lang="ko-KR" altLang="en-US" sz="1600" dirty="0" err="1">
                <a:latin typeface="+mn-ea"/>
              </a:rPr>
              <a:t>나비목</a:t>
            </a:r>
            <a:r>
              <a:rPr lang="ko-KR" altLang="en-US" sz="1600" dirty="0">
                <a:latin typeface="+mn-ea"/>
              </a:rPr>
              <a:t> 해충의 중장에 특이적 </a:t>
            </a:r>
            <a:r>
              <a:rPr lang="ko-KR" altLang="en-US" sz="1600" dirty="0" err="1">
                <a:latin typeface="+mn-ea"/>
              </a:rPr>
              <a:t>살충작용을</a:t>
            </a:r>
            <a:r>
              <a:rPr lang="ko-KR" altLang="en-US" sz="1600" dirty="0">
                <a:latin typeface="+mn-ea"/>
              </a:rPr>
              <a:t> 나타내는 미생물 독소 혹은 이를 생산하는 유전자 </a:t>
            </a:r>
            <a:r>
              <a:rPr lang="ko-KR" altLang="en-US" sz="1600" dirty="0" err="1">
                <a:latin typeface="+mn-ea"/>
              </a:rPr>
              <a:t>변형작물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93873" y="1277185"/>
            <a:ext cx="1381044" cy="729841"/>
          </a:xfrm>
          <a:prstGeom prst="rect">
            <a:avLst/>
          </a:prstGeom>
          <a:solidFill>
            <a:schemeClr val="accent1">
              <a:alpha val="65000"/>
            </a:scheme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93873" y="2573243"/>
            <a:ext cx="1381044" cy="729841"/>
          </a:xfrm>
          <a:prstGeom prst="rect">
            <a:avLst/>
          </a:prstGeom>
          <a:solidFill>
            <a:srgbClr val="00B050">
              <a:alpha val="65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393873" y="4467357"/>
            <a:ext cx="1381044" cy="729841"/>
          </a:xfrm>
          <a:prstGeom prst="rect">
            <a:avLst/>
          </a:prstGeom>
          <a:solidFill>
            <a:srgbClr val="FF0000">
              <a:alpha val="65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393873" y="5476087"/>
            <a:ext cx="1381044" cy="729841"/>
          </a:xfrm>
          <a:prstGeom prst="rect">
            <a:avLst/>
          </a:prstGeom>
          <a:solidFill>
            <a:srgbClr val="FFC000">
              <a:alpha val="65000"/>
            </a:srgbClr>
          </a:solidFill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71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CFF07D-C2A0-3AB7-6445-E2663E053955}"/>
              </a:ext>
            </a:extLst>
          </p:cNvPr>
          <p:cNvGrpSpPr/>
          <p:nvPr/>
        </p:nvGrpSpPr>
        <p:grpSpPr>
          <a:xfrm>
            <a:off x="0" y="1079501"/>
            <a:ext cx="9906000" cy="5778500"/>
            <a:chOff x="0" y="407884"/>
            <a:chExt cx="12192002" cy="604223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14BE8C1-D89A-7790-E93D-1907C95D5D2B}"/>
                </a:ext>
              </a:extLst>
            </p:cNvPr>
            <p:cNvGrpSpPr/>
            <p:nvPr/>
          </p:nvGrpSpPr>
          <p:grpSpPr>
            <a:xfrm>
              <a:off x="0" y="407884"/>
              <a:ext cx="12192002" cy="6042232"/>
              <a:chOff x="0" y="407884"/>
              <a:chExt cx="12192000" cy="6042231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4BB7041-2CD0-3742-A0BA-0C8DC1C77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07884"/>
                <a:ext cx="12192000" cy="6042231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2F779D7-5C0D-7623-0DC4-B9035388F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677483"/>
                <a:ext cx="3639127" cy="127369"/>
              </a:xfrm>
              <a:prstGeom prst="rect">
                <a:avLst/>
              </a:prstGeom>
            </p:spPr>
          </p:pic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4EA41EC-A76C-D448-C3DB-1BE9B9E9E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896191"/>
              <a:ext cx="362324" cy="137530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25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(IRAC)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F4F691-4C7B-0D50-6A3C-8F0EE1D9A378}"/>
              </a:ext>
            </a:extLst>
          </p:cNvPr>
          <p:cNvSpPr txBox="1"/>
          <p:nvPr/>
        </p:nvSpPr>
        <p:spPr>
          <a:xfrm>
            <a:off x="6526192" y="6533284"/>
            <a:ext cx="337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경농 나방저항성관리 </a:t>
            </a:r>
            <a:r>
              <a:rPr lang="ko-KR" altLang="en-US" sz="1400" dirty="0" err="1"/>
              <a:t>리플렛</a:t>
            </a:r>
            <a:r>
              <a:rPr lang="ko-KR" altLang="en-US" sz="1400" dirty="0"/>
              <a:t> 자료</a:t>
            </a:r>
          </a:p>
        </p:txBody>
      </p:sp>
    </p:spTree>
    <p:extLst>
      <p:ext uri="{BB962C8B-B14F-4D97-AF65-F5344CB8AC3E}">
        <p14:creationId xmlns:p14="http://schemas.microsoft.com/office/powerpoint/2010/main" val="328493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(FRAC)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0776DA4-EFC7-8E5B-4277-9799DB69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6" y="864549"/>
            <a:ext cx="8620736" cy="599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2422583" y="2870221"/>
            <a:ext cx="509626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저항성의 정의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3368975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(FRAC)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16737" y="861364"/>
            <a:ext cx="8665638" cy="5996639"/>
            <a:chOff x="516737" y="861362"/>
            <a:chExt cx="8665638" cy="5996639"/>
          </a:xfrm>
        </p:grpSpPr>
        <p:grpSp>
          <p:nvGrpSpPr>
            <p:cNvPr id="58" name="그룹 57"/>
            <p:cNvGrpSpPr/>
            <p:nvPr/>
          </p:nvGrpSpPr>
          <p:grpSpPr>
            <a:xfrm>
              <a:off x="516737" y="861362"/>
              <a:ext cx="8665638" cy="5996639"/>
              <a:chOff x="516737" y="861362"/>
              <a:chExt cx="8665638" cy="5996639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A0776DA4-EFC7-8E5B-4277-9799DB699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476" y="864547"/>
                <a:ext cx="8620736" cy="5993453"/>
              </a:xfrm>
              <a:prstGeom prst="rect">
                <a:avLst/>
              </a:prstGeom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555476" y="861362"/>
                <a:ext cx="1517164" cy="2137520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072640" y="1452782"/>
                <a:ext cx="2396810" cy="1519017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72639" y="1485380"/>
                <a:ext cx="235158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세포분열 저해</a:t>
                </a: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469452" y="1452782"/>
                <a:ext cx="1434067" cy="1519018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469450" y="1485380"/>
                <a:ext cx="235158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solidFill>
                      <a:srgbClr val="FFFF00"/>
                    </a:solidFill>
                  </a:rPr>
                  <a:t>세포호흡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 저해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5909682" y="954618"/>
                <a:ext cx="3208918" cy="2017182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55476" y="3004397"/>
                <a:ext cx="1990874" cy="1345354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42743" y="3014945"/>
                <a:ext cx="164704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아미노산 생합성 저해</a:t>
                </a: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2546350" y="3004397"/>
                <a:ext cx="1898674" cy="1345354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521924" y="3029554"/>
                <a:ext cx="164704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세포정보전달 저해</a:t>
                </a: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4469450" y="3004397"/>
                <a:ext cx="3099750" cy="1345354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429202" y="3023643"/>
                <a:ext cx="274657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세포막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(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지질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) 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생합성 저해</a:t>
                </a: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7593626" y="3004397"/>
                <a:ext cx="1524974" cy="1345354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545339" y="3014945"/>
                <a:ext cx="135122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멜라닌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(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세포벽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)</a:t>
                </a:r>
              </a:p>
              <a:p>
                <a:r>
                  <a:rPr lang="ko-KR" altLang="en-US" sz="1200" b="1" dirty="0" err="1">
                    <a:solidFill>
                      <a:srgbClr val="FFFF00"/>
                    </a:solidFill>
                  </a:rPr>
                  <a:t>합성저해</a:t>
                </a:r>
                <a:endParaRPr lang="ko-KR" altLang="en-US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3567133" y="4349751"/>
                <a:ext cx="1303970" cy="1345354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529955" y="4372695"/>
                <a:ext cx="11554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세포벽</a:t>
                </a:r>
                <a:endParaRPr lang="en-US" altLang="ko-KR" sz="1200" b="1" dirty="0">
                  <a:solidFill>
                    <a:srgbClr val="FFFF00"/>
                  </a:solidFill>
                </a:endParaRPr>
              </a:p>
              <a:p>
                <a:r>
                  <a:rPr lang="ko-KR" altLang="en-US" sz="1200" b="1" dirty="0" err="1">
                    <a:solidFill>
                      <a:srgbClr val="FFFF00"/>
                    </a:solidFill>
                  </a:rPr>
                  <a:t>합성저해</a:t>
                </a:r>
                <a:endParaRPr lang="ko-KR" altLang="en-US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3567134" y="5726871"/>
                <a:ext cx="2064546" cy="1131130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581907" y="5741271"/>
                <a:ext cx="20255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미확인</a:t>
                </a:r>
                <a:endParaRPr lang="en-US" altLang="ko-KR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555475" y="4355266"/>
                <a:ext cx="3011658" cy="2502734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16737" y="4360916"/>
                <a:ext cx="26685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세포막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(</a:t>
                </a:r>
                <a:r>
                  <a:rPr lang="ko-KR" altLang="en-US" sz="1200" b="1" dirty="0" err="1">
                    <a:solidFill>
                      <a:srgbClr val="FFFF00"/>
                    </a:solidFill>
                  </a:rPr>
                  <a:t>스테롤</a:t>
                </a:r>
                <a:r>
                  <a:rPr lang="en-US" altLang="ko-KR" sz="1200" b="1" dirty="0">
                    <a:solidFill>
                      <a:srgbClr val="FFFF00"/>
                    </a:solidFill>
                  </a:rPr>
                  <a:t>) 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생합성 저해</a:t>
                </a: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4895529" y="4372069"/>
                <a:ext cx="2287598" cy="1345354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4875889" y="4389608"/>
                <a:ext cx="20269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solidFill>
                      <a:srgbClr val="FFFF00"/>
                    </a:solidFill>
                  </a:rPr>
                  <a:t>기주식물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 방어기제 유도</a:t>
                </a: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7168148" y="4372068"/>
                <a:ext cx="1950452" cy="1800131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155418" y="4423913"/>
                <a:ext cx="20269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>
                    <a:solidFill>
                      <a:srgbClr val="FFFF00"/>
                    </a:solidFill>
                  </a:rPr>
                  <a:t>복합부위</a:t>
                </a:r>
                <a:r>
                  <a:rPr lang="ko-KR" altLang="en-US" sz="1200" b="1" dirty="0">
                    <a:solidFill>
                      <a:srgbClr val="FFFF00"/>
                    </a:solidFill>
                  </a:rPr>
                  <a:t> </a:t>
                </a:r>
                <a:r>
                  <a:rPr lang="ko-KR" altLang="en-US" sz="1200" b="1" dirty="0" err="1">
                    <a:solidFill>
                      <a:srgbClr val="FFFF00"/>
                    </a:solidFill>
                  </a:rPr>
                  <a:t>작용물질</a:t>
                </a:r>
                <a:endParaRPr lang="ko-KR" altLang="en-US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5668520" y="5727103"/>
                <a:ext cx="1486898" cy="1130898"/>
              </a:xfrm>
              <a:prstGeom prst="rect">
                <a:avLst/>
              </a:prstGeom>
              <a:solidFill>
                <a:schemeClr val="accent1">
                  <a:alpha val="65000"/>
                </a:schemeClr>
              </a:solidFill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664578" y="5758863"/>
                <a:ext cx="154522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FFFF00"/>
                    </a:solidFill>
                  </a:rPr>
                  <a:t>다중작용기작</a:t>
                </a: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5909682" y="960394"/>
              <a:ext cx="235158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rgbClr val="FFFF00"/>
                  </a:solidFill>
                </a:rPr>
                <a:t>세포호흡</a:t>
              </a:r>
              <a:r>
                <a:rPr lang="ko-KR" altLang="en-US" sz="1200" b="1" dirty="0">
                  <a:solidFill>
                    <a:srgbClr val="FFFF00"/>
                  </a:solidFill>
                </a:rPr>
                <a:t> 저해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72766" y="895579"/>
            <a:ext cx="148853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FF00"/>
                </a:solidFill>
              </a:rPr>
              <a:t>핵산 물질대사 저해</a:t>
            </a:r>
          </a:p>
        </p:txBody>
      </p:sp>
    </p:spTree>
    <p:extLst>
      <p:ext uri="{BB962C8B-B14F-4D97-AF65-F5344CB8AC3E}">
        <p14:creationId xmlns:p14="http://schemas.microsoft.com/office/powerpoint/2010/main" val="1799225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(FRAC)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0" y="785087"/>
            <a:ext cx="9906000" cy="609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○핵산 대사 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○세포분열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유사분열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b="1" dirty="0">
                <a:latin typeface="+mn-ea"/>
              </a:rPr>
              <a:t>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</a:t>
            </a:r>
            <a:r>
              <a:rPr lang="ko-KR" altLang="en-US" b="1" dirty="0" err="1">
                <a:latin typeface="+mn-ea"/>
              </a:rPr>
              <a:t>호흡저해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○아미노산 및 단백질 합성 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○신호전달 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</a:t>
            </a:r>
            <a:r>
              <a:rPr lang="ko-KR" altLang="en-US" b="1" dirty="0" err="1">
                <a:latin typeface="+mn-ea"/>
              </a:rPr>
              <a:t>지질합성</a:t>
            </a:r>
            <a:r>
              <a:rPr lang="ko-KR" altLang="en-US" b="1" dirty="0">
                <a:latin typeface="+mn-ea"/>
              </a:rPr>
              <a:t> 및 막 기능 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○세포막 </a:t>
            </a:r>
            <a:r>
              <a:rPr lang="ko-KR" altLang="en-US" b="1" dirty="0" err="1">
                <a:latin typeface="+mn-ea"/>
              </a:rPr>
              <a:t>스테롤</a:t>
            </a:r>
            <a:r>
              <a:rPr lang="ko-KR" altLang="en-US" b="1" dirty="0">
                <a:latin typeface="+mn-ea"/>
              </a:rPr>
              <a:t> 생합성 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○세포벽 생합성 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○세포벽 멜라닌 생합성 저해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○기주식물 방어기구 유도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ko-KR" altLang="en-US" b="1" dirty="0">
                <a:latin typeface="+mn-ea"/>
              </a:rPr>
              <a:t>  ○</a:t>
            </a:r>
            <a:r>
              <a:rPr lang="ko-KR" altLang="en-US" b="1" dirty="0" err="1">
                <a:latin typeface="+mn-ea"/>
              </a:rPr>
              <a:t>다중작용기작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8738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BC38FC-900E-88C1-FA82-CF772E12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51723"/>
            <a:ext cx="9906000" cy="5572125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작물보호제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라벨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확인방법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644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9201A8EF-6A94-4D4E-48F6-7FE0CE44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8" y="2485277"/>
            <a:ext cx="2467429" cy="3701145"/>
          </a:xfrm>
          <a:prstGeom prst="rect">
            <a:avLst/>
          </a:prstGeom>
        </p:spPr>
      </p:pic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A320CA0B-C9AF-1D31-F702-FB048B1B0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067006"/>
              </p:ext>
            </p:extLst>
          </p:nvPr>
        </p:nvGraphicFramePr>
        <p:xfrm>
          <a:off x="1992746" y="1269285"/>
          <a:ext cx="5588001" cy="92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667">
                  <a:extLst>
                    <a:ext uri="{9D8B030D-6E8A-4147-A177-3AD203B41FA5}">
                      <a16:colId xmlns:a16="http://schemas.microsoft.com/office/drawing/2014/main" val="2713666585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330785170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1261739346"/>
                    </a:ext>
                  </a:extLst>
                </a:gridCol>
              </a:tblGrid>
              <a:tr h="92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100" dirty="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endParaRPr lang="ko-KR" altLang="en-US" sz="4100" dirty="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살충제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107695"/>
                  </a:ext>
                </a:extLst>
              </a:tr>
            </a:tbl>
          </a:graphicData>
        </a:graphic>
      </p:graphicFrame>
      <p:pic>
        <p:nvPicPr>
          <p:cNvPr id="4" name="Picture 106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9A693C10-4B86-F413-5732-F6FAE1C55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87" y="2801822"/>
            <a:ext cx="2282796" cy="3130692"/>
          </a:xfrm>
          <a:prstGeom prst="rect">
            <a:avLst/>
          </a:prstGeom>
        </p:spPr>
      </p:pic>
      <p:pic>
        <p:nvPicPr>
          <p:cNvPr id="11" name="Graphic 11" descr="Magnifying glass">
            <a:extLst>
              <a:ext uri="{FF2B5EF4-FFF2-40B4-BE49-F238E27FC236}">
                <a16:creationId xmlns:a16="http://schemas.microsoft.com/office/drawing/2014/main" id="{FA4AA95C-C2C7-B609-CBDC-E56CC98539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94527">
            <a:off x="518033" y="3348311"/>
            <a:ext cx="853732" cy="853732"/>
          </a:xfrm>
          <a:prstGeom prst="rect">
            <a:avLst/>
          </a:prstGeom>
        </p:spPr>
      </p:pic>
      <p:pic>
        <p:nvPicPr>
          <p:cNvPr id="16" name="Graphic 11" descr="Magnifying glass">
            <a:extLst>
              <a:ext uri="{FF2B5EF4-FFF2-40B4-BE49-F238E27FC236}">
                <a16:creationId xmlns:a16="http://schemas.microsoft.com/office/drawing/2014/main" id="{F5633E5F-921F-CA8B-D168-59B3D0B26B7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94527">
            <a:off x="2490568" y="4188818"/>
            <a:ext cx="853732" cy="8537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0B5BCBC-F99A-E488-D724-8926B25CF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7681" y="2806261"/>
            <a:ext cx="2108820" cy="29967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F8E25B-A80E-D510-5560-DBCF1CF92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8298" y="2801824"/>
            <a:ext cx="2047161" cy="3001177"/>
          </a:xfrm>
          <a:prstGeom prst="rect">
            <a:avLst/>
          </a:prstGeom>
        </p:spPr>
      </p:pic>
      <p:pic>
        <p:nvPicPr>
          <p:cNvPr id="21" name="Graphic 11" descr="Magnifying glass">
            <a:extLst>
              <a:ext uri="{FF2B5EF4-FFF2-40B4-BE49-F238E27FC236}">
                <a16:creationId xmlns:a16="http://schemas.microsoft.com/office/drawing/2014/main" id="{41A4CF61-40E6-64A2-D7C8-27A96CF173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94527">
            <a:off x="4458234" y="2635783"/>
            <a:ext cx="853732" cy="853732"/>
          </a:xfrm>
          <a:prstGeom prst="rect">
            <a:avLst/>
          </a:prstGeom>
        </p:spPr>
      </p:pic>
      <p:pic>
        <p:nvPicPr>
          <p:cNvPr id="22" name="Graphic 11" descr="Magnifying glass">
            <a:extLst>
              <a:ext uri="{FF2B5EF4-FFF2-40B4-BE49-F238E27FC236}">
                <a16:creationId xmlns:a16="http://schemas.microsoft.com/office/drawing/2014/main" id="{67C97576-E8FA-A294-7820-1CD2DDE0AFA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794527">
            <a:off x="7061722" y="2650660"/>
            <a:ext cx="853732" cy="853732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24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작물보호제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라벨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확인방법</a:t>
              </a:r>
            </a:p>
          </p:txBody>
        </p:sp>
      </p:grpSp>
      <p:sp>
        <p:nvSpPr>
          <p:cNvPr id="9" name="타원 8"/>
          <p:cNvSpPr/>
          <p:nvPr/>
        </p:nvSpPr>
        <p:spPr>
          <a:xfrm>
            <a:off x="4064109" y="1011908"/>
            <a:ext cx="1445273" cy="144387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854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E72EE76-24C8-7BF8-D550-392011D7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301045"/>
            <a:ext cx="7621089" cy="1547849"/>
          </a:xfrm>
          <a:prstGeom prst="rect">
            <a:avLst/>
          </a:prstGeom>
        </p:spPr>
      </p:pic>
      <p:pic>
        <p:nvPicPr>
          <p:cNvPr id="11" name="Graphic 11" descr="Magnifying glass">
            <a:extLst>
              <a:ext uri="{FF2B5EF4-FFF2-40B4-BE49-F238E27FC236}">
                <a16:creationId xmlns:a16="http://schemas.microsoft.com/office/drawing/2014/main" id="{FA4AA95C-C2C7-B609-CBDC-E56CC98539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94527">
            <a:off x="6079240" y="1434849"/>
            <a:ext cx="853732" cy="8537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A587109-FDBA-EB69-9BAB-5482C0722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424" y="3008354"/>
            <a:ext cx="7361541" cy="1732831"/>
          </a:xfrm>
          <a:prstGeom prst="rect">
            <a:avLst/>
          </a:prstGeom>
        </p:spPr>
      </p:pic>
      <p:pic>
        <p:nvPicPr>
          <p:cNvPr id="28" name="Graphic 11" descr="Magnifying glass">
            <a:extLst>
              <a:ext uri="{FF2B5EF4-FFF2-40B4-BE49-F238E27FC236}">
                <a16:creationId xmlns:a16="http://schemas.microsoft.com/office/drawing/2014/main" id="{30A126EE-75AC-F386-2756-0416AA1A7E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94527">
            <a:off x="1579396" y="3142156"/>
            <a:ext cx="853732" cy="8537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0F3D91E-AD42-7884-FF0C-D13B83528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084" y="4869023"/>
            <a:ext cx="6948987" cy="1742763"/>
          </a:xfrm>
          <a:prstGeom prst="rect">
            <a:avLst/>
          </a:prstGeom>
        </p:spPr>
      </p:pic>
      <p:pic>
        <p:nvPicPr>
          <p:cNvPr id="31" name="Graphic 11" descr="Magnifying glass">
            <a:extLst>
              <a:ext uri="{FF2B5EF4-FFF2-40B4-BE49-F238E27FC236}">
                <a16:creationId xmlns:a16="http://schemas.microsoft.com/office/drawing/2014/main" id="{D2C6B5B3-0E94-150D-8538-A3116519EAE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94527">
            <a:off x="8282469" y="5002831"/>
            <a:ext cx="853732" cy="85373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작물보호제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지침서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확인방법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9705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736729"/>
              </p:ext>
            </p:extLst>
          </p:nvPr>
        </p:nvGraphicFramePr>
        <p:xfrm>
          <a:off x="2" y="1396169"/>
          <a:ext cx="9905999" cy="49339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2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2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5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3451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계통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458879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핵산 합성 저해</a:t>
                      </a:r>
                    </a:p>
                    <a:p>
                      <a:pPr latinLnBrk="1"/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RNA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중합효소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Ⅰ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아데노신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디아미네이즈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0" marR="0" indent="-1524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핵산 활성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52400" marR="0" indent="-1524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DNA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토포이소머레이즈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typeⅡ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458879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나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세포분열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유사분열</a:t>
                      </a: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저해</a:t>
                      </a:r>
                    </a:p>
                    <a:p>
                      <a:pPr latinLnBrk="1"/>
                      <a:endParaRPr lang="ko-KR" altLang="en-US" sz="1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1" marB="45721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미세소관 생합성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벤지미다졸계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4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미세소관 </a:t>
                      </a:r>
                      <a:r>
                        <a:rPr lang="ko-KR" altLang="en-US" sz="1500" kern="0" spc="-9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생합성 저해 </a:t>
                      </a:r>
                      <a:r>
                        <a:rPr lang="en-US" altLang="ko-KR" sz="1500" kern="0" spc="-9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9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페닐카바메이트계</a:t>
                      </a:r>
                      <a:r>
                        <a:rPr lang="en-US" altLang="ko-KR" sz="1500" kern="0" spc="-9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-2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미세소관 생합성 저해 </a:t>
                      </a:r>
                      <a:r>
                        <a:rPr lang="en-US" altLang="ko-KR" sz="15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3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톨루아마이드계</a:t>
                      </a:r>
                      <a:r>
                        <a:rPr lang="en-US" altLang="ko-KR" sz="1500" kern="0" spc="-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-1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세포분열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페닐우레아계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스펙트린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유사 단백질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정위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벤자마이드계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4588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미오신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피브린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시아노아크릴계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4FF5DF7-7F0C-D90B-9232-1CA9E75CE54D}"/>
              </a:ext>
            </a:extLst>
          </p:cNvPr>
          <p:cNvSpPr txBox="1"/>
          <p:nvPr/>
        </p:nvSpPr>
        <p:spPr>
          <a:xfrm>
            <a:off x="4269508" y="6581003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37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94359"/>
              </p:ext>
            </p:extLst>
          </p:nvPr>
        </p:nvGraphicFramePr>
        <p:xfrm>
          <a:off x="0" y="1065318"/>
          <a:ext cx="9906000" cy="55156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2577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계통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312635">
                <a:tc rowSpan="8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호흡 저해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에너지 생성 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복합체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Ⅰ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NADH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산화환원효소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52400" marR="0" indent="-1524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복합체</a:t>
                      </a:r>
                      <a:r>
                        <a:rPr lang="en-US" altLang="ko-KR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Ⅱ</a:t>
                      </a:r>
                      <a:r>
                        <a:rPr lang="ko-KR" altLang="en-US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ko-KR" altLang="en-US" sz="1500" kern="0" spc="-18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숙신산</a:t>
                      </a:r>
                      <a:r>
                        <a:rPr lang="en-US" altLang="ko-KR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18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호박산염</a:t>
                      </a:r>
                      <a:r>
                        <a:rPr lang="en-US" altLang="ko-KR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탈수소효소 저해</a:t>
                      </a:r>
                      <a:endParaRPr lang="ko-KR" altLang="en-US" sz="1500" kern="0" spc="-3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52400" marR="0" indent="-1524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72651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68580" marR="0" indent="-6858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복합체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Ⅲ: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퀴논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외측에서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시토크롬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bc1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저해 </a:t>
                      </a:r>
                      <a:endParaRPr lang="en-US" altLang="ko-KR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68580" marR="0" indent="-6858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아족시스트로빈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피콕시스트로빈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피라클로스트로빈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크레속심메틸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오리사스토로빈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파목사돈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68580" marR="0" indent="-6858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페나미돈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피리벤카브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72390" marR="0" indent="-7239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복합체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Ⅲ: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퀴논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내측에서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시토크롬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bc1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저해 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사이아조파미드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아미설브롬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-3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43180" marR="0" indent="-4318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4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산화적인산화</a:t>
                      </a:r>
                      <a:r>
                        <a:rPr lang="ko-KR" altLang="en-US" sz="1500" kern="0" spc="-4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반응에서 인산화반응 저해</a:t>
                      </a:r>
                      <a:endParaRPr lang="ko-KR" altLang="en-US" sz="1500" kern="0" spc="-18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52400" marR="0" indent="-1524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6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r>
                        <a:rPr lang="en-US" altLang="ko-KR" sz="1500" kern="0" spc="-6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52400" marR="0" indent="-1524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ATP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생성효소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52400" marR="0" indent="-1524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ATP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수송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52400" marR="0" indent="-1524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2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복합체 </a:t>
                      </a:r>
                      <a:r>
                        <a:rPr lang="en-US" altLang="ko-KR" sz="1500" kern="0" spc="-2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Ⅲ: </a:t>
                      </a:r>
                      <a:r>
                        <a:rPr lang="ko-KR" altLang="en-US" sz="1500" kern="0" spc="-26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시토크롬</a:t>
                      </a:r>
                      <a:r>
                        <a:rPr lang="ko-KR" altLang="en-US" sz="1500" kern="0" spc="-2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500" kern="0" spc="-2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bc1</a:t>
                      </a:r>
                      <a:r>
                        <a:rPr lang="ko-KR" altLang="en-US" sz="1500" kern="0" spc="-2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저해 </a:t>
                      </a:r>
                      <a:r>
                        <a:rPr lang="en-US" altLang="ko-KR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18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아메톡트라딘</a:t>
                      </a:r>
                      <a:r>
                        <a:rPr lang="en-US" altLang="ko-KR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-3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52400" marR="0" indent="-1524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312635">
                <a:tc row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아미노산 및 단백질 </a:t>
                      </a:r>
                      <a:endParaRPr lang="en-US" altLang="ko-KR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합성저해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13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메티오닌</a:t>
                      </a:r>
                      <a:r>
                        <a:rPr lang="ko-KR" altLang="en-US" sz="1500" kern="0" spc="-1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 </a:t>
                      </a:r>
                      <a:r>
                        <a:rPr lang="en-US" altLang="ko-KR" sz="1500" kern="0" spc="-1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13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사이프로디닐</a:t>
                      </a:r>
                      <a:r>
                        <a:rPr lang="en-US" altLang="ko-KR" sz="1500" kern="0" spc="-1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13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피리메타닐</a:t>
                      </a:r>
                      <a:r>
                        <a:rPr lang="en-US" altLang="ko-KR" sz="1500" kern="0" spc="-1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단백질 합성 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신장기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종료기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2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단백질 합성 저해</a:t>
                      </a:r>
                      <a:r>
                        <a:rPr lang="en-US" altLang="ko-KR" sz="1500" kern="0" spc="-2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2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개시기</a:t>
                      </a:r>
                      <a:r>
                        <a:rPr lang="en-US" altLang="ko-KR" sz="1500" kern="0" spc="-2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(</a:t>
                      </a:r>
                      <a:r>
                        <a:rPr lang="ko-KR" altLang="en-US" sz="1500" kern="0" spc="-2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헥소피라노실계</a:t>
                      </a:r>
                      <a:r>
                        <a:rPr lang="en-US" altLang="ko-KR" sz="1500" kern="0" spc="-2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45720" marR="0" indent="-4572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2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단백질 합성 저해</a:t>
                      </a:r>
                      <a:r>
                        <a:rPr lang="en-US" altLang="ko-KR" sz="1500" kern="0" spc="-2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2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개시기</a:t>
                      </a:r>
                      <a:r>
                        <a:rPr lang="en-US" altLang="ko-KR" sz="1500" kern="0" spc="-2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500" kern="0" spc="-12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12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글루코피라노실계</a:t>
                      </a:r>
                      <a:r>
                        <a:rPr lang="en-US" altLang="ko-KR" sz="1500" kern="0" spc="-12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-1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31263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단백질 합성 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신장기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테트라사이클린계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894C895-F00B-21F9-65E1-F70975F5DBEA}"/>
              </a:ext>
            </a:extLst>
          </p:cNvPr>
          <p:cNvSpPr txBox="1"/>
          <p:nvPr/>
        </p:nvSpPr>
        <p:spPr>
          <a:xfrm>
            <a:off x="4244108" y="6581003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4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586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875592"/>
              </p:ext>
            </p:extLst>
          </p:nvPr>
        </p:nvGraphicFramePr>
        <p:xfrm>
          <a:off x="0" y="1112557"/>
          <a:ext cx="9906000" cy="54684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3177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계통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351909"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신호전달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작용기구 불명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아자나프탈렌계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삼투압 신호전달 효소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플루디옥소닐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417223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삼투압 신호전달 효소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MAP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이프로디온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프로사이미돈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351909">
                <a:tc row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지질생합성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막 기능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1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인지질 생합성</a:t>
                      </a:r>
                      <a:r>
                        <a:rPr lang="en-US" altLang="ko-KR" sz="1500" kern="0" spc="-1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13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메틸</a:t>
                      </a:r>
                      <a:r>
                        <a:rPr lang="ko-KR" altLang="en-US" sz="1500" kern="0" spc="-1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전이효소 저해</a:t>
                      </a:r>
                      <a:r>
                        <a:rPr lang="en-US" altLang="ko-KR" sz="1500" kern="0" spc="-1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13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이프로벤포스</a:t>
                      </a:r>
                      <a:r>
                        <a:rPr lang="en-US" altLang="ko-KR" sz="1500" kern="0" spc="-13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 과산화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에트리디아졸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세포막 투과성 저해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카바메이트계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병원균의 세포막 기능을 교란하는 미생물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세포막 기능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에르고스테롤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결합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지질 항상성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351909"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막에서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스테롤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9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탈메틸</a:t>
                      </a:r>
                      <a:r>
                        <a:rPr lang="ko-KR" altLang="en-US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효소 기능 저해 </a:t>
                      </a:r>
                      <a:r>
                        <a:rPr lang="en-US" altLang="ko-KR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18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피리미딘계</a:t>
                      </a:r>
                      <a:r>
                        <a:rPr lang="en-US" altLang="ko-KR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18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이미다졸계</a:t>
                      </a:r>
                      <a:r>
                        <a:rPr lang="ko-KR" altLang="en-US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r>
                        <a:rPr lang="en-US" altLang="ko-KR" sz="1500" kern="0" spc="-18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이성질화</a:t>
                      </a:r>
                      <a:r>
                        <a:rPr lang="ko-KR" alt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효소 기능 저해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케토환원효소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펜헥사미드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펜피라자민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  <a:tr h="35190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스쿠알렌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에폭시데이즈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9949851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5C29207-5FC2-5509-555A-8C02FB0469E1}"/>
              </a:ext>
            </a:extLst>
          </p:cNvPr>
          <p:cNvSpPr txBox="1"/>
          <p:nvPr/>
        </p:nvSpPr>
        <p:spPr>
          <a:xfrm>
            <a:off x="4244108" y="6587803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5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822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19698"/>
              </p:ext>
            </p:extLst>
          </p:nvPr>
        </p:nvGraphicFramePr>
        <p:xfrm>
          <a:off x="0" y="1087073"/>
          <a:ext cx="9906000" cy="549393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3288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계통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349949"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세포벽 생합성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63500" marR="0" indent="-635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트레할라제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글루코스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생성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효소기능 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발리다마이신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34994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키틴 합성 저해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폴리옥신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43168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63500" marR="0" indent="-635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셀룰로오스 합성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디메토모르프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벤티아발리카브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발리페날레이트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349949"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500" kern="0" spc="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세포막내 멜라닌 </a:t>
                      </a:r>
                      <a:endParaRPr lang="en-US" altLang="ko-KR" sz="1500" kern="0" spc="5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500" kern="0" spc="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합성저해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환원효소 기능 저해 </a:t>
                      </a:r>
                      <a:r>
                        <a:rPr lang="en-US" altLang="ko-KR" sz="1500" kern="0" spc="-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-6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트리사이클라졸</a:t>
                      </a:r>
                      <a:r>
                        <a:rPr lang="en-US" altLang="ko-KR" sz="1500" kern="0" spc="-6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34994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탈수소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효소 기능 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페녹사닐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52400" marR="0" indent="-1524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34994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52400" marR="0" indent="-1524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폴리케티드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합성 저해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톨프로카브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52400" marR="0" indent="-1524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349949">
                <a:tc rowSpan="7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기주식물 방어기구 유도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살리실산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유사작용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벤조티아디아졸계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아시벤졸라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메틸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34994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벤즈이소티아졸계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프로베나졸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34994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티아디아졸카복사마이드계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34994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천연 화합물 계통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34994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기주식물 방어기구 유도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추출물 계통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34994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미생물 계통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34994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포스포네이트계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포세틸알루미늄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76200" marR="0" indent="-762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  <a:tr h="3499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다점 접촉작용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1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보호살균제 </a:t>
                      </a:r>
                      <a:r>
                        <a:rPr lang="ko-KR" altLang="en-US" sz="1500" kern="0" spc="-1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무기유황제</a:t>
                      </a:r>
                      <a:r>
                        <a:rPr lang="en-US" altLang="ko-KR" sz="1500" kern="0" spc="-1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1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무기구리제</a:t>
                      </a:r>
                      <a:r>
                        <a:rPr lang="en-US" altLang="ko-KR" sz="1500" kern="0" spc="-1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1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유기비소제</a:t>
                      </a:r>
                      <a:r>
                        <a:rPr lang="ko-KR" altLang="en-US" sz="1500" kern="0" spc="-1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9949851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BAC444-1FFE-43AF-2B3A-DF18F7038EA7}"/>
              </a:ext>
            </a:extLst>
          </p:cNvPr>
          <p:cNvSpPr txBox="1"/>
          <p:nvPr/>
        </p:nvSpPr>
        <p:spPr>
          <a:xfrm>
            <a:off x="4244108" y="6581009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683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8728"/>
              </p:ext>
            </p:extLst>
          </p:nvPr>
        </p:nvGraphicFramePr>
        <p:xfrm>
          <a:off x="0" y="1271172"/>
          <a:ext cx="9906000" cy="21578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372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계통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39687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불명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50800" marR="0" indent="-508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메트라페논</a:t>
                      </a:r>
                      <a:r>
                        <a:rPr lang="en-US" altLang="ko-KR" sz="15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사이목사닐</a:t>
                      </a:r>
                      <a:r>
                        <a:rPr lang="en-US" altLang="ko-KR" sz="15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5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사이플루페나미드</a:t>
                      </a:r>
                      <a:r>
                        <a:rPr lang="ko-KR" altLang="en-US" sz="15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694057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생물학적 제제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추출물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세포벽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이온막수송체에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다양한 작용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포자 및 발아관에 영향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식물저항성 유도 등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694057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762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미생물 및 미생물 추출물 또는 대사산물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균기생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항균성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세포막 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용해 효소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저항성 유도 등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CE9B7F-06C6-2BA9-2222-50CE315E5749}"/>
              </a:ext>
            </a:extLst>
          </p:cNvPr>
          <p:cNvSpPr txBox="1"/>
          <p:nvPr/>
        </p:nvSpPr>
        <p:spPr>
          <a:xfrm>
            <a:off x="4244108" y="6581003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21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저항성의 정의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약제 저항성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0" y="828764"/>
            <a:ext cx="9906000" cy="587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j-ea"/>
                <a:ea typeface="+mj-ea"/>
              </a:rPr>
              <a:t>  ○농약 저항성</a:t>
            </a:r>
            <a:r>
              <a:rPr lang="en-US" altLang="ko-KR" b="1" dirty="0">
                <a:latin typeface="+mj-ea"/>
                <a:ea typeface="+mj-ea"/>
              </a:rPr>
              <a:t>(pesticide resistance):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  <a:ea typeface="+mj-ea"/>
              </a:rPr>
              <a:t>    </a:t>
            </a:r>
            <a:r>
              <a:rPr lang="ko-KR" altLang="en-US" sz="1600" dirty="0" err="1">
                <a:latin typeface="+mj-ea"/>
                <a:ea typeface="+mj-ea"/>
              </a:rPr>
              <a:t>작물보호제</a:t>
            </a: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농약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r>
              <a:rPr lang="ko-KR" altLang="en-US" sz="1600" dirty="0">
                <a:latin typeface="+mj-ea"/>
                <a:ea typeface="+mj-ea"/>
              </a:rPr>
              <a:t>의 지속적인 사용으로 인해 방제대상인 병원균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해충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잡초의 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  <a:ea typeface="+mj-ea"/>
              </a:rPr>
              <a:t>    </a:t>
            </a:r>
            <a:r>
              <a:rPr lang="ko-KR" altLang="en-US" sz="1600" dirty="0">
                <a:latin typeface="+mj-ea"/>
                <a:ea typeface="+mj-ea"/>
              </a:rPr>
              <a:t>약제감수성이 감소하여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농약에 견딜 수 있는 능력이 발달되는 것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05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○약제저항성의 발생은 필연적인 것으로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대부분 약제는 저항성이 발달할 수 있음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500" dirty="0">
                <a:latin typeface="+mj-ea"/>
              </a:rPr>
              <a:t>    </a:t>
            </a:r>
            <a:r>
              <a:rPr lang="ko-KR" altLang="en-US" sz="1500" dirty="0">
                <a:latin typeface="+mj-ea"/>
              </a:rPr>
              <a:t>약제저항성이 발달한 병원균</a:t>
            </a:r>
            <a:r>
              <a:rPr lang="en-US" altLang="ko-KR" sz="1500" dirty="0">
                <a:latin typeface="+mj-ea"/>
              </a:rPr>
              <a:t>, </a:t>
            </a:r>
            <a:r>
              <a:rPr lang="ko-KR" altLang="en-US" sz="1500" dirty="0">
                <a:latin typeface="+mj-ea"/>
              </a:rPr>
              <a:t>해충</a:t>
            </a:r>
            <a:r>
              <a:rPr lang="en-US" altLang="ko-KR" sz="1500" dirty="0">
                <a:latin typeface="+mj-ea"/>
              </a:rPr>
              <a:t>, </a:t>
            </a:r>
            <a:r>
              <a:rPr lang="ko-KR" altLang="en-US" sz="1500" dirty="0">
                <a:latin typeface="+mj-ea"/>
              </a:rPr>
              <a:t>잡초를 방제하기는 쉽지 않으므로</a:t>
            </a:r>
            <a:r>
              <a:rPr lang="en-US" altLang="ko-KR" sz="1500" dirty="0">
                <a:latin typeface="+mj-ea"/>
              </a:rPr>
              <a:t>,  </a:t>
            </a:r>
            <a:r>
              <a:rPr lang="ko-KR" altLang="en-US" sz="1500" dirty="0">
                <a:latin typeface="+mj-ea"/>
              </a:rPr>
              <a:t>저항성 발생을 지연시키는 </a:t>
            </a:r>
            <a:endParaRPr lang="en-US" altLang="ko-KR" sz="1500" dirty="0">
              <a:latin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500" dirty="0">
                <a:latin typeface="+mj-ea"/>
              </a:rPr>
              <a:t>    </a:t>
            </a:r>
            <a:r>
              <a:rPr lang="ko-KR" altLang="en-US" sz="1500" dirty="0">
                <a:latin typeface="+mj-ea"/>
              </a:rPr>
              <a:t>방향으로</a:t>
            </a:r>
            <a:r>
              <a:rPr lang="en-US" altLang="ko-KR" sz="1500" dirty="0">
                <a:latin typeface="+mj-ea"/>
              </a:rPr>
              <a:t> </a:t>
            </a:r>
            <a:r>
              <a: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방제전략이 수립되어야 함</a:t>
            </a:r>
            <a:endParaRPr lang="en-US" altLang="ko-KR" sz="15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2F3B65-22B9-53B6-3DA4-ECA75289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83" y="1982653"/>
            <a:ext cx="6396775" cy="168721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C23540-ACF2-59AC-32C0-1CFCC14E8525}"/>
              </a:ext>
            </a:extLst>
          </p:cNvPr>
          <p:cNvSpPr/>
          <p:nvPr/>
        </p:nvSpPr>
        <p:spPr>
          <a:xfrm>
            <a:off x="2172165" y="3691125"/>
            <a:ext cx="5351895" cy="2957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저항성개체의 급속한 증가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21D40C-FC9B-DC39-8F48-1EC959398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897" y="4126653"/>
            <a:ext cx="5804163" cy="14383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C5D3E8-1654-483B-3473-F1DA2EC1F5F9}"/>
              </a:ext>
            </a:extLst>
          </p:cNvPr>
          <p:cNvSpPr txBox="1"/>
          <p:nvPr/>
        </p:nvSpPr>
        <p:spPr>
          <a:xfrm>
            <a:off x="7524060" y="5257244"/>
            <a:ext cx="1801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ko-KR" altLang="en-US" sz="1400" dirty="0"/>
              <a:t>최신 </a:t>
            </a:r>
            <a:r>
              <a:rPr lang="ko-KR" altLang="en-US" sz="1400" dirty="0" err="1"/>
              <a:t>농약학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40901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18910"/>
              </p:ext>
            </p:extLst>
          </p:nvPr>
        </p:nvGraphicFramePr>
        <p:xfrm>
          <a:off x="0" y="1271173"/>
          <a:ext cx="9906000" cy="533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2066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계통 및 성분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250611">
                <a:tc rowSpan="2">
                  <a:txBody>
                    <a:bodyPr/>
                    <a:lstStyle/>
                    <a:p>
                      <a:pPr marL="342900" marR="0" indent="-3429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3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아세틸콜린에스터라제</a:t>
                      </a:r>
                      <a:r>
                        <a:rPr lang="ko-KR" altLang="en-US" sz="13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3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저해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카바메이트계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1a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유기인계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25061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GABA Cl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통로 억제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유기염소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시클로알칸계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페닐피라졸계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25061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Na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통로 조절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합성피레스로이드계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DDT, </a:t>
                      </a:r>
                      <a:r>
                        <a:rPr lang="ko-KR" alt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메톡시클로르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250611">
                <a:tc rowSpan="5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신경전달물질 </a:t>
                      </a:r>
                      <a:endParaRPr lang="en-US" altLang="ko-KR" sz="15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수용체 차단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네오니코티노이드계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니코틴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설폭시민계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4c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부테놀라이드계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4d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25061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메소이온계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u="sng" kern="0" spc="-7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4e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4551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신경전달물질 수용체 </a:t>
                      </a:r>
                      <a:endParaRPr lang="en-US" altLang="ko-KR" sz="15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활성화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스피노신계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2506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Cl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통로 활성화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아버멕틴계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밀베마이신계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5F98AB2-5D6A-BB34-EC52-13BF18F054DF}"/>
              </a:ext>
            </a:extLst>
          </p:cNvPr>
          <p:cNvSpPr txBox="1"/>
          <p:nvPr/>
        </p:nvSpPr>
        <p:spPr>
          <a:xfrm>
            <a:off x="4244108" y="6602015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0507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072580"/>
              </p:ext>
            </p:extLst>
          </p:nvPr>
        </p:nvGraphicFramePr>
        <p:xfrm>
          <a:off x="0" y="828764"/>
          <a:ext cx="9906000" cy="57876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2093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계통 및 성분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253941"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유약호르몬 작용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유약호르몬 </a:t>
                      </a: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유사체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7a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페녹시카브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7b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피리프록시펜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7c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255225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다점저해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훈증제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할로젠화알킬계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클로로피크린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8b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플루오르화술푸릴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8c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붕사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8d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토주석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8e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이소티오시안산메틸</a:t>
                      </a:r>
                      <a:r>
                        <a:rPr lang="ko-KR" altLang="en-US" sz="14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발생기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8f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255225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현음기관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TRPV 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통로 조절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피리딘</a:t>
                      </a:r>
                      <a:r>
                        <a:rPr lang="ko-KR" altLang="en-US" sz="14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아조메틴</a:t>
                      </a:r>
                      <a:r>
                        <a:rPr lang="ko-KR" altLang="en-US" sz="14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유도체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279400" marR="0" indent="-7620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피리피로펜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76200" marR="0" indent="-762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9d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255225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응애류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생장저해</a:t>
                      </a:r>
                      <a:endParaRPr lang="ko-KR" altLang="en-US" sz="15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클로펜테진</a:t>
                      </a:r>
                      <a:r>
                        <a:rPr lang="en-US" altLang="ko-KR" sz="14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헥시티아족스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10a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에톡사졸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10b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  <a:tr h="255225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11.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미생물에 의한 중장 </a:t>
                      </a:r>
                      <a:endParaRPr lang="en-US" altLang="ko-KR" sz="15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세포막 파괴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B.t </a:t>
                      </a:r>
                      <a:r>
                        <a:rPr lang="ko-KR" altLang="en-US" sz="14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독성 단백질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11a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9670964"/>
                  </a:ext>
                </a:extLst>
              </a:tr>
              <a:tr h="255225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B.t </a:t>
                      </a:r>
                      <a:r>
                        <a:rPr lang="ko-KR" altLang="en-US" sz="1400" kern="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아종의</a:t>
                      </a:r>
                      <a:r>
                        <a:rPr lang="ko-KR" altLang="en-US" sz="14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독성 단백질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11b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620549526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F98AB2-5D6A-BB34-EC52-13BF18F054DF}"/>
              </a:ext>
            </a:extLst>
          </p:cNvPr>
          <p:cNvSpPr txBox="1"/>
          <p:nvPr/>
        </p:nvSpPr>
        <p:spPr>
          <a:xfrm>
            <a:off x="4244108" y="6602015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85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485434"/>
              </p:ext>
            </p:extLst>
          </p:nvPr>
        </p:nvGraphicFramePr>
        <p:xfrm>
          <a:off x="0" y="920326"/>
          <a:ext cx="9906000" cy="56816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2220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계통 및 성분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230194"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미토콘드리아 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ATP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합성효소 </a:t>
                      </a:r>
                      <a:endParaRPr lang="en-US" altLang="ko-KR" sz="12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디아펜티우론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12a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230194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유기주석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살선충제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12b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230194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프로파자이트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12c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230194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테트라디폰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230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수소이온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구배형성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피롤계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디니트로페놀계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설플루라미드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신경전달물질 수용체 통로 차단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네레이스톡신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유사체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230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15. 0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키틴합성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벤조일요소계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230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 I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키틴합성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뷰프로페진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2301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파리목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곤충 탈피 저해 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사이로마진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탈피호르몬 수용체 기능 활성화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디아실하이드라진계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40604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옥토파민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수용체 기능 활성화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아미트라즈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  <a:tr h="230194"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전자전달계 복합체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Ⅲ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하이드라메틸논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20a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98709397"/>
                  </a:ext>
                </a:extLst>
              </a:tr>
              <a:tr h="230194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아세퀴노실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20b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76157214"/>
                  </a:ext>
                </a:extLst>
              </a:tr>
              <a:tr h="230194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플루아크리피림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20c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89490787"/>
                  </a:ext>
                </a:extLst>
              </a:tr>
              <a:tr h="230194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비페나제이트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48742352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7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F98AB2-5D6A-BB34-EC52-13BF18F054DF}"/>
              </a:ext>
            </a:extLst>
          </p:cNvPr>
          <p:cNvSpPr txBox="1"/>
          <p:nvPr/>
        </p:nvSpPr>
        <p:spPr>
          <a:xfrm>
            <a:off x="4244108" y="6602015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44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08460"/>
              </p:ext>
            </p:extLst>
          </p:nvPr>
        </p:nvGraphicFramePr>
        <p:xfrm>
          <a:off x="3" y="954619"/>
          <a:ext cx="9905999" cy="562639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2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3271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계통 및 성분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391612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전자전달계 복합체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Ⅰ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METI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살비제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살충제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21a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391612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로테논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391612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전위 의존 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통로 차단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옥사디아진계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391612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  <a:ea typeface="한양신명조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세미카르바존계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22b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39161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지질생합성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테트론산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테트람산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유도체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391612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전자전달계 복합체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Ⅳ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인화물계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391612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시안화물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24b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391612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전자전달계 복합체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Ⅱ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베타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케토니트릴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유도체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25a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391612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카복시닐라이드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25b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  <a:tr h="39161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라이아노딘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수용체 조절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디아마이드계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492008141"/>
                  </a:ext>
                </a:extLst>
              </a:tr>
              <a:tr h="60881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 </a:t>
                      </a: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현음기관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조절 </a:t>
                      </a:r>
                      <a:r>
                        <a:rPr lang="en-US" altLang="ko-KR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정의되지 않은 작용점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플로니카미드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11391918"/>
                  </a:ext>
                </a:extLst>
              </a:tr>
              <a:tr h="382734">
                <a:tc>
                  <a:txBody>
                    <a:bodyPr/>
                    <a:lstStyle/>
                    <a:p>
                      <a:pPr marL="0" marR="381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 GABA </a:t>
                      </a:r>
                      <a:r>
                        <a:rPr lang="ko-KR" altLang="en-US" sz="12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 </a:t>
                      </a:r>
                      <a:r>
                        <a:rPr lang="en-US" altLang="ko-KR" sz="12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 </a:t>
                      </a:r>
                      <a:r>
                        <a:rPr lang="ko-KR" altLang="en-US" sz="12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통로 조절</a:t>
                      </a: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1270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디아마이드계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1" marB="45721" anchor="ctr"/>
                </a:tc>
                <a:tc>
                  <a:txBody>
                    <a:bodyPr/>
                    <a:lstStyle/>
                    <a:p>
                      <a:pPr marL="0" marR="381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-7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1" marB="45721" anchor="ctr"/>
                </a:tc>
                <a:extLst>
                  <a:ext uri="{0D108BD9-81ED-4DB2-BD59-A6C34878D82A}">
                    <a16:rowId xmlns:a16="http://schemas.microsoft.com/office/drawing/2014/main" val="1286867153"/>
                  </a:ext>
                </a:extLst>
              </a:tr>
              <a:tr h="39161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2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불명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아자디락틴</a:t>
                      </a:r>
                      <a:r>
                        <a:rPr lang="en-US" altLang="ko-KR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kern="0" spc="-7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디코폴</a:t>
                      </a: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-7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70663977"/>
                  </a:ext>
                </a:extLst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5F98AB2-5D6A-BB34-EC52-13BF18F054DF}"/>
              </a:ext>
            </a:extLst>
          </p:cNvPr>
          <p:cNvSpPr txBox="1"/>
          <p:nvPr/>
        </p:nvSpPr>
        <p:spPr>
          <a:xfrm>
            <a:off x="4244108" y="6602015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418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278318"/>
              </p:ext>
            </p:extLst>
          </p:nvPr>
        </p:nvGraphicFramePr>
        <p:xfrm>
          <a:off x="0" y="1271171"/>
          <a:ext cx="9906000" cy="51735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2034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계통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4678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지방산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생합성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아세틸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CoA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카르복실화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효소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H01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28157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아미노산 생합성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분지 아미노산 생합성 저해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(ALS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H02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방향족 아미노산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(EPSP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H09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글루타민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합성효소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H10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28157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광합성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광화학계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Ⅱ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 Serine 264 binders)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H05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광화학계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Ⅱ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D1 Histidine 215 binders)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H06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광화학계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Ⅰ </a:t>
                      </a:r>
                      <a:r>
                        <a:rPr lang="ko-KR" altLang="en-US" sz="1200" kern="0" spc="-1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전자전달 저해</a:t>
                      </a:r>
                      <a:r>
                        <a:rPr lang="en-US" altLang="ko-KR" sz="1200" kern="0" spc="-1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-11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비피리딜리움계</a:t>
                      </a:r>
                      <a:r>
                        <a:rPr lang="en-US" altLang="ko-KR" sz="1200" kern="0" spc="-1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H22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281571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색소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생합성저해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엽록소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(PPO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H14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카로티노이드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(PDS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H12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431800" marR="0" indent="-1524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카로티노이드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(HPPD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H27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카로티노이드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(Lycopene Cyclase)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H34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677968441"/>
                  </a:ext>
                </a:extLst>
              </a:tr>
              <a:tr h="28157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DXP(Deoxy-D-Xylulose Phosphate Synthase)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H13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594293695"/>
                  </a:ext>
                </a:extLst>
              </a:tr>
              <a:tr h="2815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엽산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엽산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아슐람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H18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44610387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6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제초제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5F98AB2-5D6A-BB34-EC52-13BF18F054DF}"/>
              </a:ext>
            </a:extLst>
          </p:cNvPr>
          <p:cNvSpPr txBox="1"/>
          <p:nvPr/>
        </p:nvSpPr>
        <p:spPr>
          <a:xfrm>
            <a:off x="4244108" y="6602015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610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B730BB3E-BCCB-7211-18B7-FF6083ABC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717877"/>
              </p:ext>
            </p:extLst>
          </p:nvPr>
        </p:nvGraphicFramePr>
        <p:xfrm>
          <a:off x="0" y="1271169"/>
          <a:ext cx="9906000" cy="50274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313">
                  <a:extLst>
                    <a:ext uri="{9D8B030D-6E8A-4147-A177-3AD203B41FA5}">
                      <a16:colId xmlns:a16="http://schemas.microsoft.com/office/drawing/2014/main" val="1156055322"/>
                    </a:ext>
                  </a:extLst>
                </a:gridCol>
                <a:gridCol w="6613281">
                  <a:extLst>
                    <a:ext uri="{9D8B030D-6E8A-4147-A177-3AD203B41FA5}">
                      <a16:colId xmlns:a16="http://schemas.microsoft.com/office/drawing/2014/main" val="3592094929"/>
                    </a:ext>
                  </a:extLst>
                </a:gridCol>
                <a:gridCol w="1145406">
                  <a:extLst>
                    <a:ext uri="{9D8B030D-6E8A-4147-A177-3AD203B41FA5}">
                      <a16:colId xmlns:a16="http://schemas.microsoft.com/office/drawing/2014/main" val="118235157"/>
                    </a:ext>
                  </a:extLst>
                </a:gridCol>
              </a:tblGrid>
              <a:tr h="372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계통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2" marR="64772" marT="17908" marB="1790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표시기호</a:t>
                      </a:r>
                    </a:p>
                  </a:txBody>
                  <a:tcPr marL="64772" marR="64772" marT="17908" marB="17908" anchor="ctr"/>
                </a:tc>
                <a:extLst>
                  <a:ext uri="{0D108BD9-81ED-4DB2-BD59-A6C34878D82A}">
                    <a16:rowId xmlns:a16="http://schemas.microsoft.com/office/drawing/2014/main" val="553340689"/>
                  </a:ext>
                </a:extLst>
              </a:tr>
              <a:tr h="465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엽산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엽산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생합성 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아슐람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H18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26573575"/>
                  </a:ext>
                </a:extLst>
              </a:tr>
              <a:tr h="46545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세포분열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미소관 조합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H03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805788731"/>
                  </a:ext>
                </a:extLst>
              </a:tr>
              <a:tr h="46545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유사분열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미소관 형성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H23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582464509"/>
                  </a:ext>
                </a:extLst>
              </a:tr>
              <a:tr h="46545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장쇄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지방산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(VLCFA)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합성저해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H15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03037854"/>
                  </a:ext>
                </a:extLst>
              </a:tr>
              <a:tr h="465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세포벽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합성저해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세포벽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셀룰로오스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합성저해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H29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31743362"/>
                  </a:ext>
                </a:extLst>
              </a:tr>
              <a:tr h="465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세포벽 합성저해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228600" marR="0" indent="-508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지방산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티오에스레트화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효소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(TE)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H30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084887628"/>
                  </a:ext>
                </a:extLst>
              </a:tr>
              <a:tr h="465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에너지 대사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막 파괴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H24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88938812"/>
                  </a:ext>
                </a:extLst>
              </a:tr>
              <a:tr h="46545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옥신작용저해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교란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옥신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인돌아세트산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유사작용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H04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2859197867"/>
                  </a:ext>
                </a:extLst>
              </a:tr>
              <a:tr h="465456">
                <a:tc vMerge="1">
                  <a:txBody>
                    <a:bodyPr/>
                    <a:lstStyle/>
                    <a:p>
                      <a:pPr marL="63500" marR="0" indent="-635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체" panose="02030609000101010101" pitchFamily="17" charset="-127"/>
                      </a:endParaRPr>
                    </a:p>
                  </a:txBody>
                  <a:tcPr marR="35941" marT="53975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옥신이동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저해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H19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3988777546"/>
                  </a:ext>
                </a:extLst>
              </a:tr>
              <a:tr h="465456">
                <a:tc>
                  <a:txBody>
                    <a:bodyPr/>
                    <a:lstStyle/>
                    <a:p>
                      <a:pPr marL="63500" marR="0" indent="-635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작용기작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불명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1270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R="35941" marT="53975" marB="4572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미분류</a:t>
                      </a:r>
                    </a:p>
                  </a:txBody>
                  <a:tcPr marR="35941" marT="53975" marB="45721" anchor="ctr"/>
                </a:tc>
                <a:extLst>
                  <a:ext uri="{0D108BD9-81ED-4DB2-BD59-A6C34878D82A}">
                    <a16:rowId xmlns:a16="http://schemas.microsoft.com/office/drawing/2014/main" val="1324066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0E762B-5EFF-AE0E-C9DB-083216381537}"/>
              </a:ext>
            </a:extLst>
          </p:cNvPr>
          <p:cNvSpPr txBox="1"/>
          <p:nvPr/>
        </p:nvSpPr>
        <p:spPr>
          <a:xfrm>
            <a:off x="5387115" y="6581009"/>
            <a:ext cx="566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농촌진흥청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원제 및 농약활용기자재의 표시기준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2023-14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_2023.4.25)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887775" cy="828764"/>
                <a:chOff x="0" y="316545"/>
                <a:chExt cx="8887775" cy="828764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881011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36246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4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제초제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작용기작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분류기쥰</a:t>
              </a:r>
              <a:endPara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762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748"/>
            <a:ext cx="9931400" cy="3898453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9391156" cy="828764"/>
                <a:chOff x="0" y="316545"/>
                <a:chExt cx="9391156" cy="828764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8384392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8887775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49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농업현장에서 꼭 바꿔야 할 잘못된 관행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479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55"/>
          <p:cNvSpPr>
            <a:spLocks noChangeArrowheads="1"/>
          </p:cNvSpPr>
          <p:nvPr/>
        </p:nvSpPr>
        <p:spPr bwMode="auto">
          <a:xfrm>
            <a:off x="631682" y="2924945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제목 114"/>
          <p:cNvSpPr txBox="1">
            <a:spLocks/>
          </p:cNvSpPr>
          <p:nvPr/>
        </p:nvSpPr>
        <p:spPr>
          <a:xfrm>
            <a:off x="704533" y="3060742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3.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농약의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희석배수와 살포 횟수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를 지켜서 살포합시다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.</a:t>
            </a:r>
            <a:endParaRPr lang="ko-KR" altLang="en-US" sz="2400" kern="0" dirty="0"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18" name="AutoShape 55"/>
          <p:cNvSpPr>
            <a:spLocks noChangeArrowheads="1"/>
          </p:cNvSpPr>
          <p:nvPr/>
        </p:nvSpPr>
        <p:spPr bwMode="auto">
          <a:xfrm>
            <a:off x="631682" y="3933057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제목 114"/>
          <p:cNvSpPr txBox="1">
            <a:spLocks/>
          </p:cNvSpPr>
          <p:nvPr/>
        </p:nvSpPr>
        <p:spPr>
          <a:xfrm>
            <a:off x="704533" y="4068854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4. </a:t>
            </a:r>
            <a:r>
              <a:rPr lang="ko-KR" altLang="en-US" sz="2400" kern="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출하전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마지막 </a:t>
            </a:r>
            <a:r>
              <a:rPr lang="ko-KR" altLang="en-US" sz="2400" kern="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살포일</a:t>
            </a:r>
            <a:r>
              <a:rPr lang="ko-KR" altLang="en-US" sz="2400" kern="0" dirty="0" err="1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을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준수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합시다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.</a:t>
            </a:r>
            <a:endParaRPr lang="ko-KR" altLang="en-US" sz="2400" kern="0" dirty="0"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20" name="AutoShape 55"/>
          <p:cNvSpPr>
            <a:spLocks noChangeArrowheads="1"/>
          </p:cNvSpPr>
          <p:nvPr/>
        </p:nvSpPr>
        <p:spPr bwMode="auto">
          <a:xfrm>
            <a:off x="632525" y="4941169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제목 114"/>
          <p:cNvSpPr txBox="1">
            <a:spLocks/>
          </p:cNvSpPr>
          <p:nvPr/>
        </p:nvSpPr>
        <p:spPr>
          <a:xfrm>
            <a:off x="705376" y="5076966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5.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농약의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포장지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표기사항을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반드시 확인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합시다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.</a:t>
            </a:r>
            <a:endParaRPr lang="ko-KR" altLang="en-US" sz="2400" kern="0" dirty="0"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22" name="AutoShape 55"/>
          <p:cNvSpPr>
            <a:spLocks noChangeArrowheads="1"/>
          </p:cNvSpPr>
          <p:nvPr/>
        </p:nvSpPr>
        <p:spPr bwMode="auto">
          <a:xfrm>
            <a:off x="632525" y="5949281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제목 114"/>
          <p:cNvSpPr txBox="1">
            <a:spLocks/>
          </p:cNvSpPr>
          <p:nvPr/>
        </p:nvSpPr>
        <p:spPr>
          <a:xfrm>
            <a:off x="705376" y="6085078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6.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불법 밀수입 농약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,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출처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불분명한 농약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은 사용하지 맙시다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.</a:t>
            </a:r>
            <a:endParaRPr lang="ko-KR" altLang="en-US" sz="2400" kern="0" dirty="0"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25" name="AutoShape 55"/>
          <p:cNvSpPr>
            <a:spLocks noChangeArrowheads="1"/>
          </p:cNvSpPr>
          <p:nvPr/>
        </p:nvSpPr>
        <p:spPr bwMode="auto">
          <a:xfrm>
            <a:off x="632525" y="1916833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제목 114"/>
          <p:cNvSpPr txBox="1">
            <a:spLocks/>
          </p:cNvSpPr>
          <p:nvPr/>
        </p:nvSpPr>
        <p:spPr>
          <a:xfrm>
            <a:off x="705376" y="2052630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0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2.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농약은 라벨에 표시된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등록된 작물에만 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판매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/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사용합시다</a:t>
            </a:r>
          </a:p>
        </p:txBody>
      </p:sp>
      <p:sp>
        <p:nvSpPr>
          <p:cNvPr id="29" name="AutoShape 55"/>
          <p:cNvSpPr>
            <a:spLocks noChangeArrowheads="1"/>
          </p:cNvSpPr>
          <p:nvPr/>
        </p:nvSpPr>
        <p:spPr bwMode="auto">
          <a:xfrm>
            <a:off x="632525" y="908721"/>
            <a:ext cx="8713812" cy="72008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ko-KR" altLang="en-US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제목 114"/>
          <p:cNvSpPr txBox="1">
            <a:spLocks/>
          </p:cNvSpPr>
          <p:nvPr/>
        </p:nvSpPr>
        <p:spPr>
          <a:xfrm>
            <a:off x="705376" y="1044518"/>
            <a:ext cx="6840761" cy="440279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latinLnBrk="0" hangingPunct="0">
              <a:defRPr/>
            </a:pP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lang="en-US" altLang="ko-KR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1. </a:t>
            </a:r>
            <a:r>
              <a:rPr lang="ko-KR" altLang="en-US" sz="2400" kern="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농약은 절대로 </a:t>
            </a:r>
            <a:r>
              <a:rPr lang="ko-KR" altLang="en-US" sz="2400" kern="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오남용 하지 맙시다</a:t>
            </a: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381008" y="43876"/>
            <a:ext cx="184731" cy="36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1" rIns="91440" bIns="4572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801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380999" y="99437"/>
            <a:ext cx="9144004" cy="627666"/>
            <a:chOff x="1" y="292806"/>
            <a:chExt cx="9144003" cy="627668"/>
          </a:xfrm>
          <a:solidFill>
            <a:srgbClr val="92D050"/>
          </a:solidFill>
        </p:grpSpPr>
        <p:sp>
          <p:nvSpPr>
            <p:cNvPr id="37" name="양쪽 모서리가 둥근 사각형 36"/>
            <p:cNvSpPr/>
            <p:nvPr/>
          </p:nvSpPr>
          <p:spPr>
            <a:xfrm rot="16200000">
              <a:off x="4258169" y="-3965362"/>
              <a:ext cx="627668" cy="9144003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 w="539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1270" h="6350"/>
              </a:sp3d>
            </a:bodyPr>
            <a:lstStyle/>
            <a:p>
              <a:pPr algn="ctr" latinLnBrk="0"/>
              <a:endParaRPr lang="ko-KR" altLang="en-US" sz="2400" b="1" spc="-151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9512" y="345026"/>
              <a:ext cx="8784975" cy="461666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농약</a:t>
              </a:r>
              <a:r>
                <a:rPr lang="ko-KR" altLang="en-US" sz="2400" dirty="0">
                  <a:solidFill>
                    <a:srgbClr val="002E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이것만은 꼭 </a:t>
              </a:r>
              <a:r>
                <a:rPr lang="ko-KR" altLang="en-US" sz="24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바르게 알고 사용</a:t>
              </a:r>
              <a:r>
                <a:rPr lang="ko-KR" altLang="en-US" sz="2400" dirty="0">
                  <a:solidFill>
                    <a:srgbClr val="002E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합시다 </a:t>
              </a:r>
              <a:r>
                <a:rPr lang="en-US" altLang="ko-KR" sz="2400" dirty="0">
                  <a:solidFill>
                    <a:srgbClr val="002E54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18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살균제 저항성 관리 비디오">
            <a:hlinkClick r:id="" action="ppaction://media"/>
            <a:extLst>
              <a:ext uri="{FF2B5EF4-FFF2-40B4-BE49-F238E27FC236}">
                <a16:creationId xmlns:a16="http://schemas.microsoft.com/office/drawing/2014/main" id="{EE0BAD87-F6A2-1893-D9F8-E69F16ADDC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123543"/>
            <a:ext cx="9866902" cy="55748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4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참고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1)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저항성관리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동영상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03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온라인 미디어 3" title="(English) Insecticide Resistance Management from IRAC">
            <a:hlinkClick r:id="" action="ppaction://media"/>
            <a:extLst>
              <a:ext uri="{FF2B5EF4-FFF2-40B4-BE49-F238E27FC236}">
                <a16:creationId xmlns:a16="http://schemas.microsoft.com/office/drawing/2014/main" id="{F68326F7-D191-D6A1-5460-C99454E5F5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9460" y="1064034"/>
            <a:ext cx="9687079" cy="54732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4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참고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2)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 </a:t>
              </a:r>
              <a:r>
                <a:rPr lang="ko-KR" altLang="en-US" sz="3200" b="1" kern="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저항성관리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동영상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10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7660444B-467E-91DE-138B-213CF8A24922}"/>
              </a:ext>
            </a:extLst>
          </p:cNvPr>
          <p:cNvSpPr/>
          <p:nvPr/>
        </p:nvSpPr>
        <p:spPr>
          <a:xfrm>
            <a:off x="6403320" y="4558"/>
            <a:ext cx="817996" cy="82876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B151CA-D501-6C32-4649-30AB7DF11E3F}"/>
              </a:ext>
            </a:extLst>
          </p:cNvPr>
          <p:cNvSpPr/>
          <p:nvPr/>
        </p:nvSpPr>
        <p:spPr>
          <a:xfrm>
            <a:off x="0" y="0"/>
            <a:ext cx="6803136" cy="8287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DFC25-9AC6-6993-125F-F3E7FCE5A116}"/>
              </a:ext>
            </a:extLst>
          </p:cNvPr>
          <p:cNvSpPr txBox="1"/>
          <p:nvPr/>
        </p:nvSpPr>
        <p:spPr>
          <a:xfrm>
            <a:off x="332384" y="821850"/>
            <a:ext cx="9791695" cy="4615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b="1" dirty="0">
                <a:latin typeface="+mj-ea"/>
                <a:ea typeface="+mj-ea"/>
              </a:rPr>
              <a:t>  ○농약 저항성의 종류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  1. </a:t>
            </a:r>
            <a:r>
              <a:rPr lang="ko-KR" altLang="en-US" sz="1600" dirty="0">
                <a:latin typeface="+mj-ea"/>
                <a:ea typeface="+mj-ea"/>
              </a:rPr>
              <a:t>단일저항성</a:t>
            </a:r>
            <a:r>
              <a:rPr lang="en-US" altLang="ko-KR" sz="1600" dirty="0">
                <a:latin typeface="+mj-ea"/>
                <a:ea typeface="+mj-ea"/>
              </a:rPr>
              <a:t>(single resistance): </a:t>
            </a:r>
            <a:r>
              <a:rPr lang="ko-KR" altLang="en-US" sz="1600" dirty="0">
                <a:latin typeface="+mj-ea"/>
                <a:ea typeface="+mj-ea"/>
              </a:rPr>
              <a:t>한가지 성분에 저항성을 나타내는 현상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2. </a:t>
            </a:r>
            <a:r>
              <a:rPr lang="ko-KR" altLang="en-US" sz="1600" dirty="0">
                <a:latin typeface="+mn-ea"/>
              </a:rPr>
              <a:t>교차저항성</a:t>
            </a:r>
            <a:r>
              <a:rPr lang="en-US" altLang="ko-KR" sz="1600" dirty="0">
                <a:latin typeface="+mn-ea"/>
              </a:rPr>
              <a:t>(cross-resistance)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하나의 성분을 계속 처리했을 때 </a:t>
            </a:r>
            <a:r>
              <a:rPr lang="ko-KR" altLang="en-US" sz="1600" dirty="0" err="1">
                <a:latin typeface="+mn-ea"/>
              </a:rPr>
              <a:t>사용하지않은</a:t>
            </a:r>
            <a:r>
              <a:rPr lang="ko-KR" altLang="en-US" sz="1600" dirty="0">
                <a:latin typeface="+mn-ea"/>
              </a:rPr>
              <a:t> 성분에 대해서도 저항성이 생기는 현상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 (</a:t>
            </a:r>
            <a:r>
              <a:rPr lang="ko-KR" altLang="en-US" sz="1600" dirty="0">
                <a:latin typeface="+mn-ea"/>
              </a:rPr>
              <a:t>처리성분 간 </a:t>
            </a:r>
            <a:r>
              <a:rPr lang="ko-KR" altLang="en-US" sz="1600" b="1" dirty="0" err="1">
                <a:latin typeface="+mn-ea"/>
              </a:rPr>
              <a:t>작용기작</a:t>
            </a:r>
            <a:r>
              <a:rPr lang="en-US" altLang="ko-KR" sz="1600" b="1" dirty="0">
                <a:latin typeface="+mn-ea"/>
              </a:rPr>
              <a:t>(mode of action)</a:t>
            </a:r>
            <a:r>
              <a:rPr lang="ko-KR" altLang="en-US" sz="1600" dirty="0">
                <a:latin typeface="+mn-ea"/>
              </a:rPr>
              <a:t>이 비슷하거나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성분의 분해 및 대사에 관여하는 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  </a:t>
            </a:r>
            <a:r>
              <a:rPr lang="ko-KR" altLang="en-US" sz="1600" dirty="0" err="1">
                <a:latin typeface="+mn-ea"/>
              </a:rPr>
              <a:t>효소계의</a:t>
            </a:r>
            <a:r>
              <a:rPr lang="ko-KR" altLang="en-US" sz="1600" dirty="0">
                <a:latin typeface="+mn-ea"/>
              </a:rPr>
              <a:t> 유사성에 의해 발생</a:t>
            </a:r>
            <a:r>
              <a:rPr lang="en-US" altLang="ko-KR" sz="1600" dirty="0">
                <a:latin typeface="+mn-ea"/>
              </a:rPr>
              <a:t>)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j-ea"/>
              </a:rPr>
              <a:t>  3. </a:t>
            </a:r>
            <a:r>
              <a:rPr lang="ko-KR" altLang="en-US" sz="1600" dirty="0">
                <a:latin typeface="+mj-ea"/>
              </a:rPr>
              <a:t>복합저항성</a:t>
            </a:r>
            <a:r>
              <a:rPr lang="en-US" altLang="ko-KR" sz="1600" dirty="0">
                <a:latin typeface="+mj-ea"/>
              </a:rPr>
              <a:t>(multiple resistance)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 err="1">
                <a:latin typeface="+mn-ea"/>
              </a:rPr>
              <a:t>작용기작이</a:t>
            </a:r>
            <a:r>
              <a:rPr lang="ko-KR" altLang="en-US" sz="1600" dirty="0">
                <a:latin typeface="+mn-ea"/>
              </a:rPr>
              <a:t> 서로 다른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종이상의 성분에 대해 저항성이 생기는 현상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 (</a:t>
            </a:r>
            <a:r>
              <a:rPr lang="ko-KR" altLang="en-US" sz="1600" dirty="0">
                <a:latin typeface="+mn-ea"/>
              </a:rPr>
              <a:t>한 개체 안에 두가지 이상의 저항성 요인이 존재함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4. </a:t>
            </a:r>
            <a:r>
              <a:rPr lang="ko-KR" altLang="en-US" sz="1600" dirty="0" err="1">
                <a:latin typeface="+mn-ea"/>
              </a:rPr>
              <a:t>역상관교차저항성</a:t>
            </a:r>
            <a:r>
              <a:rPr lang="en-US" altLang="ko-KR" sz="1600" dirty="0">
                <a:latin typeface="+mn-ea"/>
              </a:rPr>
              <a:t>(negatively correlated cross-resistance)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600" dirty="0">
                <a:latin typeface="+mn-ea"/>
              </a:rPr>
              <a:t>    </a:t>
            </a:r>
            <a:r>
              <a:rPr lang="ko-KR" altLang="en-US" sz="1600" dirty="0">
                <a:latin typeface="+mn-ea"/>
              </a:rPr>
              <a:t>어느 한 약제에 저항성이 발달하면 다른 약제에 대해서는 감수성이 증대되는 현상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5565" y="0"/>
            <a:ext cx="9670434" cy="828764"/>
            <a:chOff x="-886294" y="316552"/>
            <a:chExt cx="10538293" cy="82876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4A9EB7B-717C-13D6-F91E-73D677EDC156}"/>
                </a:ext>
              </a:extLst>
            </p:cNvPr>
            <p:cNvGrpSpPr/>
            <p:nvPr/>
          </p:nvGrpSpPr>
          <p:grpSpPr>
            <a:xfrm>
              <a:off x="8216754" y="316552"/>
              <a:ext cx="1435245" cy="828764"/>
              <a:chOff x="7596909" y="2600234"/>
              <a:chExt cx="1620982" cy="82876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0C82D3A-FBE0-19F4-BA26-E343E0E7498D}"/>
                  </a:ext>
                </a:extLst>
              </p:cNvPr>
              <p:cNvSpPr/>
              <p:nvPr/>
            </p:nvSpPr>
            <p:spPr>
              <a:xfrm>
                <a:off x="7596909" y="2600234"/>
                <a:ext cx="1006764" cy="82876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6639187-41F6-B5D4-77C4-514A54B56CD2}"/>
                  </a:ext>
                </a:extLst>
              </p:cNvPr>
              <p:cNvSpPr/>
              <p:nvPr/>
            </p:nvSpPr>
            <p:spPr>
              <a:xfrm>
                <a:off x="8100291" y="2600234"/>
                <a:ext cx="1117600" cy="82876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저항성의 정의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저항성의 종류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4CCC20-34C2-B864-F331-DE6E45E1F6A3}"/>
              </a:ext>
            </a:extLst>
          </p:cNvPr>
          <p:cNvSpPr txBox="1"/>
          <p:nvPr/>
        </p:nvSpPr>
        <p:spPr>
          <a:xfrm>
            <a:off x="8213535" y="6515692"/>
            <a:ext cx="169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최신 </a:t>
            </a:r>
            <a:r>
              <a:rPr lang="ko-KR" altLang="en-US" sz="1400" dirty="0" err="1"/>
              <a:t>농약학</a:t>
            </a:r>
            <a:endParaRPr lang="ko-KR" altLang="en-US" sz="1400" dirty="0"/>
          </a:p>
        </p:txBody>
      </p:sp>
      <p:sp>
        <p:nvSpPr>
          <p:cNvPr id="10" name="설명선: 선 9">
            <a:extLst>
              <a:ext uri="{FF2B5EF4-FFF2-40B4-BE49-F238E27FC236}">
                <a16:creationId xmlns:a16="http://schemas.microsoft.com/office/drawing/2014/main" id="{63830641-F507-21C2-D1FC-095DEFA00753}"/>
              </a:ext>
            </a:extLst>
          </p:cNvPr>
          <p:cNvSpPr/>
          <p:nvPr/>
        </p:nvSpPr>
        <p:spPr>
          <a:xfrm>
            <a:off x="656214" y="5574349"/>
            <a:ext cx="8251117" cy="941343"/>
          </a:xfrm>
          <a:prstGeom prst="borderCallout1">
            <a:avLst>
              <a:gd name="adj1" fmla="val 2751"/>
              <a:gd name="adj2" fmla="val 3808"/>
              <a:gd name="adj3" fmla="val -271480"/>
              <a:gd name="adj4" fmla="val 1663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F2448-32E8-7023-1D12-1E2AEF0E0F6F}"/>
              </a:ext>
            </a:extLst>
          </p:cNvPr>
          <p:cNvSpPr txBox="1"/>
          <p:nvPr/>
        </p:nvSpPr>
        <p:spPr>
          <a:xfrm>
            <a:off x="682080" y="5732036"/>
            <a:ext cx="7906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작용기작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작용기구</a:t>
            </a:r>
            <a:r>
              <a:rPr lang="en-US" altLang="ko-KR" b="1" dirty="0">
                <a:solidFill>
                  <a:srgbClr val="FF0000"/>
                </a:solidFill>
              </a:rPr>
              <a:t>): </a:t>
            </a:r>
            <a:r>
              <a:rPr lang="ko-KR" altLang="en-US" b="1" dirty="0">
                <a:solidFill>
                  <a:srgbClr val="FF0000"/>
                </a:solidFill>
              </a:rPr>
              <a:t>약제가 대상 유해 동식물에 접촉하거나 침입하여 효과를 나타내는 화학적 작용의 과정과 원리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농촌진흥청 농업용어사전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14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9906000" cy="828764"/>
            <a:chOff x="-1143000" y="316552"/>
            <a:chExt cx="10795000" cy="82876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315FD47-BA15-D094-BB7E-C8A9085621B5}"/>
                </a:ext>
              </a:extLst>
            </p:cNvPr>
            <p:cNvGrpSpPr/>
            <p:nvPr/>
          </p:nvGrpSpPr>
          <p:grpSpPr>
            <a:xfrm>
              <a:off x="-1143000" y="316552"/>
              <a:ext cx="10795000" cy="828764"/>
              <a:chOff x="0" y="316545"/>
              <a:chExt cx="12192000" cy="828764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368D7C-E877-875F-7548-6362AC94477E}"/>
                  </a:ext>
                </a:extLst>
              </p:cNvPr>
              <p:cNvGrpSpPr/>
              <p:nvPr/>
            </p:nvGrpSpPr>
            <p:grpSpPr>
              <a:xfrm>
                <a:off x="0" y="316545"/>
                <a:ext cx="8414327" cy="828764"/>
                <a:chOff x="0" y="316545"/>
                <a:chExt cx="8414327" cy="828764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FA93A87-2036-DA76-AC94-4426E0E3348A}"/>
                    </a:ext>
                  </a:extLst>
                </p:cNvPr>
                <p:cNvSpPr/>
                <p:nvPr/>
              </p:nvSpPr>
              <p:spPr>
                <a:xfrm>
                  <a:off x="7407563" y="316545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2C4D6673-1C4A-A5BF-EE54-80BF01207D1C}"/>
                    </a:ext>
                  </a:extLst>
                </p:cNvPr>
                <p:cNvSpPr/>
                <p:nvPr/>
              </p:nvSpPr>
              <p:spPr>
                <a:xfrm>
                  <a:off x="0" y="316545"/>
                  <a:ext cx="7869382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4A9EB7B-717C-13D6-F91E-73D677EDC156}"/>
                  </a:ext>
                </a:extLst>
              </p:cNvPr>
              <p:cNvGrpSpPr/>
              <p:nvPr/>
            </p:nvGrpSpPr>
            <p:grpSpPr>
              <a:xfrm>
                <a:off x="10571018" y="316545"/>
                <a:ext cx="1620982" cy="828764"/>
                <a:chOff x="7596909" y="2600234"/>
                <a:chExt cx="1620982" cy="828764"/>
              </a:xfrm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0C82D3A-FBE0-19F4-BA26-E343E0E7498D}"/>
                    </a:ext>
                  </a:extLst>
                </p:cNvPr>
                <p:cNvSpPr/>
                <p:nvPr/>
              </p:nvSpPr>
              <p:spPr>
                <a:xfrm>
                  <a:off x="7596909" y="2600234"/>
                  <a:ext cx="1006764" cy="828764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6639187-41F6-B5D4-77C4-514A54B56CD2}"/>
                    </a:ext>
                  </a:extLst>
                </p:cNvPr>
                <p:cNvSpPr/>
                <p:nvPr/>
              </p:nvSpPr>
              <p:spPr>
                <a:xfrm>
                  <a:off x="8100291" y="2600234"/>
                  <a:ext cx="1117600" cy="8287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1"/>
                </a:p>
              </p:txBody>
            </p:sp>
          </p:grpSp>
        </p:grpSp>
        <p:sp>
          <p:nvSpPr>
            <p:cNvPr id="14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참고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3)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회사별 저항성 문의처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F24E3EB-9265-E6CF-C2AE-3C1EBAB1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0074"/>
            <a:ext cx="9906000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97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3467731" y="2870221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감사합니다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037545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3">
            <a:extLst>
              <a:ext uri="{FF2B5EF4-FFF2-40B4-BE49-F238E27FC236}">
                <a16:creationId xmlns:a16="http://schemas.microsoft.com/office/drawing/2014/main" id="{6CAEB94E-9971-79EB-0901-F0EB93CA62AA}"/>
              </a:ext>
            </a:extLst>
          </p:cNvPr>
          <p:cNvGrpSpPr/>
          <p:nvPr/>
        </p:nvGrpSpPr>
        <p:grpSpPr>
          <a:xfrm>
            <a:off x="381000" y="3779132"/>
            <a:ext cx="9144000" cy="81791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E25325-7973-D1E4-E834-7012D2F53D8E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00F9798-0DA4-7E79-AB94-6688D17FD721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6473D9-A9E6-7888-388F-E3F3530670AB}"/>
              </a:ext>
            </a:extLst>
          </p:cNvPr>
          <p:cNvSpPr txBox="1"/>
          <p:nvPr/>
        </p:nvSpPr>
        <p:spPr>
          <a:xfrm>
            <a:off x="813170" y="2870221"/>
            <a:ext cx="831509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4400" b="1" dirty="0">
                <a:solidFill>
                  <a:srgbClr val="79BA27"/>
                </a:solidFill>
                <a:latin typeface="+mn-ea"/>
              </a:rPr>
              <a:t>농약 저항성의 발생원인 및 조건</a:t>
            </a:r>
          </a:p>
        </p:txBody>
      </p:sp>
      <p:grpSp>
        <p:nvGrpSpPr>
          <p:cNvPr id="13" name="그룹 13">
            <a:extLst>
              <a:ext uri="{FF2B5EF4-FFF2-40B4-BE49-F238E27FC236}">
                <a16:creationId xmlns:a16="http://schemas.microsoft.com/office/drawing/2014/main" id="{5117D3E9-F6CE-CD10-1F1C-85B3BED39FDE}"/>
              </a:ext>
            </a:extLst>
          </p:cNvPr>
          <p:cNvGrpSpPr/>
          <p:nvPr/>
        </p:nvGrpSpPr>
        <p:grpSpPr>
          <a:xfrm>
            <a:off x="-441029" y="697542"/>
            <a:ext cx="10788073" cy="45719"/>
            <a:chOff x="0" y="3756786"/>
            <a:chExt cx="9144000" cy="81789"/>
          </a:xfrm>
          <a:solidFill>
            <a:srgbClr val="83C62E"/>
          </a:solidFill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AF233E-7458-907C-6270-6F2D991E98A8}"/>
                </a:ext>
              </a:extLst>
            </p:cNvPr>
            <p:cNvSpPr/>
            <p:nvPr/>
          </p:nvSpPr>
          <p:spPr>
            <a:xfrm>
              <a:off x="667018" y="3762375"/>
              <a:ext cx="7845340" cy="76200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BA74B3A-E3A5-D42D-92F7-028AE678523A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grpFill/>
            <a:ln w="158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3D379-7D2A-4EA0-4273-26161526CA9D}"/>
              </a:ext>
            </a:extLst>
          </p:cNvPr>
          <p:cNvSpPr/>
          <p:nvPr/>
        </p:nvSpPr>
        <p:spPr>
          <a:xfrm>
            <a:off x="0" y="6336159"/>
            <a:ext cx="9906000" cy="521855"/>
          </a:xfrm>
          <a:prstGeom prst="rect">
            <a:avLst/>
          </a:prstGeom>
          <a:solidFill>
            <a:srgbClr val="83C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213823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DF97791-501E-EBE8-6DB6-00FAF8D87D4C}"/>
              </a:ext>
            </a:extLst>
          </p:cNvPr>
          <p:cNvSpPr/>
          <p:nvPr/>
        </p:nvSpPr>
        <p:spPr>
          <a:xfrm>
            <a:off x="6403320" y="4558"/>
            <a:ext cx="817996" cy="82876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46328A-F61D-E6D4-DBC1-836315B31A73}"/>
              </a:ext>
            </a:extLst>
          </p:cNvPr>
          <p:cNvSpPr/>
          <p:nvPr/>
        </p:nvSpPr>
        <p:spPr>
          <a:xfrm>
            <a:off x="0" y="0"/>
            <a:ext cx="6803136" cy="8287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16" name="그룹 15"/>
          <p:cNvGrpSpPr/>
          <p:nvPr/>
        </p:nvGrpSpPr>
        <p:grpSpPr>
          <a:xfrm>
            <a:off x="235565" y="0"/>
            <a:ext cx="9670434" cy="828764"/>
            <a:chOff x="-886294" y="316552"/>
            <a:chExt cx="10538293" cy="82876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4A9EB7B-717C-13D6-F91E-73D677EDC156}"/>
                </a:ext>
              </a:extLst>
            </p:cNvPr>
            <p:cNvGrpSpPr/>
            <p:nvPr/>
          </p:nvGrpSpPr>
          <p:grpSpPr>
            <a:xfrm>
              <a:off x="8216754" y="316552"/>
              <a:ext cx="1435245" cy="828764"/>
              <a:chOff x="7596909" y="2600234"/>
              <a:chExt cx="1620982" cy="82876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0C82D3A-FBE0-19F4-BA26-E343E0E7498D}"/>
                  </a:ext>
                </a:extLst>
              </p:cNvPr>
              <p:cNvSpPr/>
              <p:nvPr/>
            </p:nvSpPr>
            <p:spPr>
              <a:xfrm>
                <a:off x="7596909" y="2600234"/>
                <a:ext cx="1006764" cy="82876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6639187-41F6-B5D4-77C4-514A54B56CD2}"/>
                  </a:ext>
                </a:extLst>
              </p:cNvPr>
              <p:cNvSpPr/>
              <p:nvPr/>
            </p:nvSpPr>
            <p:spPr>
              <a:xfrm>
                <a:off x="8100291" y="2600234"/>
                <a:ext cx="1117600" cy="82876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18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발생원인 및 조건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살균제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845ABA-9989-D823-36FF-E22CD7E1695D}"/>
              </a:ext>
            </a:extLst>
          </p:cNvPr>
          <p:cNvGrpSpPr/>
          <p:nvPr/>
        </p:nvGrpSpPr>
        <p:grpSpPr>
          <a:xfrm>
            <a:off x="2271547" y="1093050"/>
            <a:ext cx="5362905" cy="2841653"/>
            <a:chOff x="1022378" y="1261310"/>
            <a:chExt cx="8684161" cy="45918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378" y="1261310"/>
              <a:ext cx="8684161" cy="459189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8E0D3C9-BF81-C4D8-3210-5F93447E639E}"/>
                </a:ext>
              </a:extLst>
            </p:cNvPr>
            <p:cNvSpPr/>
            <p:nvPr/>
          </p:nvSpPr>
          <p:spPr>
            <a:xfrm>
              <a:off x="1382266" y="5134918"/>
              <a:ext cx="7655279" cy="7182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  <a:r>
                <a:rPr lang="ko-KR" altLang="en-US" sz="11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일간격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altLang="ko-KR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회 사용할 약제를 묽게 </a:t>
              </a:r>
              <a:r>
                <a:rPr lang="en-US" altLang="ko-KR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회에 나누어 </a:t>
              </a:r>
              <a:r>
                <a:rPr lang="en-US" altLang="ko-KR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r>
                <a:rPr lang="ko-KR" altLang="en-US" sz="11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일간격</a:t>
              </a:r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살포하면</a:t>
              </a:r>
              <a:endParaRPr lang="en-US" altLang="ko-KR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ko-KR" alt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효과는 떨어지고 저항성은 높아지게 됨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77133F2-3505-7BB1-7446-EF4365A3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98" y="4004841"/>
            <a:ext cx="6883003" cy="28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6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9876C3F3-0296-C9FD-C899-E1192BA64C04}"/>
              </a:ext>
            </a:extLst>
          </p:cNvPr>
          <p:cNvSpPr/>
          <p:nvPr/>
        </p:nvSpPr>
        <p:spPr>
          <a:xfrm>
            <a:off x="6403320" y="4558"/>
            <a:ext cx="817996" cy="82876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55199A-8134-95AC-51A9-16D627795630}"/>
              </a:ext>
            </a:extLst>
          </p:cNvPr>
          <p:cNvSpPr/>
          <p:nvPr/>
        </p:nvSpPr>
        <p:spPr>
          <a:xfrm>
            <a:off x="0" y="0"/>
            <a:ext cx="6803136" cy="8287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4A9EB7B-717C-13D6-F91E-73D677EDC156}"/>
              </a:ext>
            </a:extLst>
          </p:cNvPr>
          <p:cNvGrpSpPr/>
          <p:nvPr/>
        </p:nvGrpSpPr>
        <p:grpSpPr>
          <a:xfrm>
            <a:off x="8451986" y="8569"/>
            <a:ext cx="1454014" cy="828764"/>
            <a:chOff x="7596909" y="2600234"/>
            <a:chExt cx="1620982" cy="82876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0C82D3A-FBE0-19F4-BA26-E343E0E7498D}"/>
                </a:ext>
              </a:extLst>
            </p:cNvPr>
            <p:cNvSpPr/>
            <p:nvPr/>
          </p:nvSpPr>
          <p:spPr>
            <a:xfrm>
              <a:off x="7596909" y="2600234"/>
              <a:ext cx="1006764" cy="82876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639187-41F6-B5D4-77C4-514A54B56CD2}"/>
                </a:ext>
              </a:extLst>
            </p:cNvPr>
            <p:cNvSpPr/>
            <p:nvPr/>
          </p:nvSpPr>
          <p:spPr>
            <a:xfrm>
              <a:off x="8100291" y="2600234"/>
              <a:ext cx="1117600" cy="82876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</p:grpSp>
      <p:sp>
        <p:nvSpPr>
          <p:cNvPr id="17" name="제목 114">
            <a:extLst>
              <a:ext uri="{FF2B5EF4-FFF2-40B4-BE49-F238E27FC236}">
                <a16:creationId xmlns:a16="http://schemas.microsoft.com/office/drawing/2014/main" id="{316F1B97-5142-0229-F4A5-C4EF7EE251B7}"/>
              </a:ext>
            </a:extLst>
          </p:cNvPr>
          <p:cNvSpPr txBox="1">
            <a:spLocks/>
          </p:cNvSpPr>
          <p:nvPr/>
        </p:nvSpPr>
        <p:spPr>
          <a:xfrm>
            <a:off x="235566" y="125853"/>
            <a:ext cx="6985751" cy="533381"/>
          </a:xfrm>
          <a:prstGeom prst="rect">
            <a:avLst/>
          </a:prstGeom>
          <a:effectLst>
            <a:outerShdw blurRad="76200" dir="5400000" algn="ctr" rotWithShape="0">
              <a:sysClr val="windowText" lastClr="000000"/>
            </a:outerShdw>
          </a:effectLst>
        </p:spPr>
        <p:txBody>
          <a:bodyPr wrap="none" lIns="0" tIns="0" rIns="0" bIns="0" anchor="ctr" anchorCtr="0"/>
          <a:lstStyle/>
          <a:p>
            <a:pPr eaLnBrk="0" hangingPunct="0">
              <a:defRPr/>
            </a:pPr>
            <a:r>
              <a: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농약 저항성 발생원인 및 조건</a:t>
            </a:r>
            <a:r>
              <a:rPr lang="en-US" altLang="ko-KR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_</a:t>
            </a:r>
            <a:r>
              <a:rPr lang="ko-KR" altLang="en-US" sz="3200" b="1" kern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살충제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66E3B9-144A-CB08-5B5D-D7D95A4D0420}"/>
              </a:ext>
            </a:extLst>
          </p:cNvPr>
          <p:cNvGrpSpPr/>
          <p:nvPr/>
        </p:nvGrpSpPr>
        <p:grpSpPr>
          <a:xfrm>
            <a:off x="553395" y="1339141"/>
            <a:ext cx="8501541" cy="4302264"/>
            <a:chOff x="1253875" y="1573039"/>
            <a:chExt cx="8270370" cy="444049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252AB66-3D0F-6EB3-9827-79E452A3ACD4}"/>
                </a:ext>
              </a:extLst>
            </p:cNvPr>
            <p:cNvSpPr/>
            <p:nvPr/>
          </p:nvSpPr>
          <p:spPr>
            <a:xfrm>
              <a:off x="2308633" y="1573039"/>
              <a:ext cx="7215612" cy="371192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D1266340-9871-5811-87EA-A0D1ED223854}"/>
                </a:ext>
              </a:extLst>
            </p:cNvPr>
            <p:cNvSpPr/>
            <p:nvPr/>
          </p:nvSpPr>
          <p:spPr>
            <a:xfrm rot="16200000">
              <a:off x="410242" y="3253944"/>
              <a:ext cx="2973211" cy="35010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252A41-6BCF-D4B2-13C4-5F849FDC5F6A}"/>
                </a:ext>
              </a:extLst>
            </p:cNvPr>
            <p:cNvSpPr txBox="1"/>
            <p:nvPr/>
          </p:nvSpPr>
          <p:spPr>
            <a:xfrm>
              <a:off x="1518024" y="1573088"/>
              <a:ext cx="757645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63" b="1" dirty="0">
                  <a:solidFill>
                    <a:srgbClr val="FF0000"/>
                  </a:solidFill>
                </a:rPr>
                <a:t>많음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73FD76-1712-CEB3-CB6F-47D68208A679}"/>
                </a:ext>
              </a:extLst>
            </p:cNvPr>
            <p:cNvSpPr txBox="1"/>
            <p:nvPr/>
          </p:nvSpPr>
          <p:spPr>
            <a:xfrm>
              <a:off x="1534506" y="4915628"/>
              <a:ext cx="757645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63" b="1" dirty="0"/>
                <a:t>적음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C3728A-E265-79BC-23E1-90D5ABDB771B}"/>
                </a:ext>
              </a:extLst>
            </p:cNvPr>
            <p:cNvSpPr txBox="1"/>
            <p:nvPr/>
          </p:nvSpPr>
          <p:spPr>
            <a:xfrm>
              <a:off x="1253875" y="2231251"/>
              <a:ext cx="398649" cy="248330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vert="eaVert" wrap="square" rtlCol="0">
              <a:spAutoFit/>
            </a:bodyPr>
            <a:lstStyle/>
            <a:p>
              <a:r>
                <a:rPr lang="ko-KR" altLang="en-US" sz="1463" dirty="0" err="1">
                  <a:solidFill>
                    <a:schemeClr val="bg1"/>
                  </a:solidFill>
                </a:rPr>
                <a:t>작기중</a:t>
              </a:r>
              <a:r>
                <a:rPr lang="ko-KR" altLang="en-US" sz="1463" dirty="0">
                  <a:solidFill>
                    <a:schemeClr val="bg1"/>
                  </a:solidFill>
                </a:rPr>
                <a:t> 해충의 년간 </a:t>
              </a:r>
              <a:r>
                <a:rPr lang="ko-KR" altLang="en-US" sz="1463" dirty="0" err="1">
                  <a:solidFill>
                    <a:schemeClr val="bg1"/>
                  </a:solidFill>
                </a:rPr>
                <a:t>세대수</a:t>
              </a:r>
              <a:endParaRPr lang="ko-KR" altLang="en-US" sz="1463" dirty="0">
                <a:solidFill>
                  <a:schemeClr val="bg1"/>
                </a:solidFill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42CA7829-E89B-6353-157C-117520AEFF0D}"/>
                </a:ext>
              </a:extLst>
            </p:cNvPr>
            <p:cNvSpPr/>
            <p:nvPr/>
          </p:nvSpPr>
          <p:spPr>
            <a:xfrm>
              <a:off x="2996800" y="5439948"/>
              <a:ext cx="5693608" cy="24384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10595-EFD2-DECD-50D4-9937381C863F}"/>
                </a:ext>
              </a:extLst>
            </p:cNvPr>
            <p:cNvSpPr txBox="1"/>
            <p:nvPr/>
          </p:nvSpPr>
          <p:spPr>
            <a:xfrm>
              <a:off x="2359018" y="5377203"/>
              <a:ext cx="757645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63" b="1" dirty="0"/>
                <a:t>적음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EA231E-D1AF-BB18-FA34-A841D76F3D67}"/>
                </a:ext>
              </a:extLst>
            </p:cNvPr>
            <p:cNvSpPr txBox="1"/>
            <p:nvPr/>
          </p:nvSpPr>
          <p:spPr>
            <a:xfrm>
              <a:off x="8618350" y="5377203"/>
              <a:ext cx="757645" cy="390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63" b="1" dirty="0"/>
                <a:t>많음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0B9037-D0D8-6F9C-CEB4-CFCBC2A5EDA0}"/>
                </a:ext>
              </a:extLst>
            </p:cNvPr>
            <p:cNvSpPr txBox="1"/>
            <p:nvPr/>
          </p:nvSpPr>
          <p:spPr>
            <a:xfrm>
              <a:off x="4720387" y="5685875"/>
              <a:ext cx="2598843" cy="32765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63" dirty="0" err="1"/>
                <a:t>작기중</a:t>
              </a:r>
              <a:r>
                <a:rPr lang="ko-KR" altLang="en-US" sz="1463" dirty="0"/>
                <a:t> 약제 살포횟수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EF13423-2DE2-FB15-E1CC-97B1406074BE}"/>
                </a:ext>
              </a:extLst>
            </p:cNvPr>
            <p:cNvSpPr/>
            <p:nvPr/>
          </p:nvSpPr>
          <p:spPr>
            <a:xfrm>
              <a:off x="2398641" y="4231721"/>
              <a:ext cx="1417379" cy="96566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63" dirty="0"/>
                <a:t>저</a:t>
              </a:r>
              <a:endParaRPr lang="en-US" altLang="ko-KR" sz="1463" dirty="0"/>
            </a:p>
            <a:p>
              <a:pPr algn="ctr"/>
              <a:r>
                <a:rPr lang="ko-KR" altLang="en-US" sz="1463" dirty="0" err="1"/>
                <a:t>위험군</a:t>
              </a:r>
              <a:endParaRPr lang="ko-KR" altLang="en-US" sz="1463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4340F36-4C6D-2388-26A8-3D45B471A549}"/>
                </a:ext>
              </a:extLst>
            </p:cNvPr>
            <p:cNvSpPr/>
            <p:nvPr/>
          </p:nvSpPr>
          <p:spPr>
            <a:xfrm>
              <a:off x="8057909" y="1813495"/>
              <a:ext cx="1417379" cy="965664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63" dirty="0"/>
                <a:t>고</a:t>
              </a:r>
              <a:endParaRPr lang="en-US" altLang="ko-KR" sz="1463" dirty="0"/>
            </a:p>
            <a:p>
              <a:pPr algn="ctr"/>
              <a:r>
                <a:rPr lang="ko-KR" altLang="en-US" sz="1463" dirty="0" err="1"/>
                <a:t>위험군</a:t>
              </a:r>
              <a:endParaRPr lang="ko-KR" altLang="en-US" sz="1463" dirty="0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D5CA8599-347C-EDFD-F566-0881566C6894}"/>
                </a:ext>
              </a:extLst>
            </p:cNvPr>
            <p:cNvSpPr/>
            <p:nvPr/>
          </p:nvSpPr>
          <p:spPr>
            <a:xfrm rot="20129308">
              <a:off x="3609976" y="3367607"/>
              <a:ext cx="4710982" cy="215028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</p:spTree>
    <p:extLst>
      <p:ext uri="{BB962C8B-B14F-4D97-AF65-F5344CB8AC3E}">
        <p14:creationId xmlns:p14="http://schemas.microsoft.com/office/powerpoint/2010/main" val="373693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D3FBCFB-CD21-27CB-2B82-A7768BD5A178}"/>
              </a:ext>
            </a:extLst>
          </p:cNvPr>
          <p:cNvSpPr/>
          <p:nvPr/>
        </p:nvSpPr>
        <p:spPr>
          <a:xfrm>
            <a:off x="6403320" y="4558"/>
            <a:ext cx="817996" cy="82876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5C7932-4892-A4F2-3E01-6BC19E7D0139}"/>
              </a:ext>
            </a:extLst>
          </p:cNvPr>
          <p:cNvSpPr/>
          <p:nvPr/>
        </p:nvSpPr>
        <p:spPr>
          <a:xfrm>
            <a:off x="0" y="0"/>
            <a:ext cx="6803136" cy="8287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22" y="959175"/>
            <a:ext cx="8594725" cy="34821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22" y="4441328"/>
            <a:ext cx="8843819" cy="2022948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35565" y="0"/>
            <a:ext cx="9670434" cy="828764"/>
            <a:chOff x="-886294" y="316552"/>
            <a:chExt cx="10538293" cy="82876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4A9EB7B-717C-13D6-F91E-73D677EDC156}"/>
                </a:ext>
              </a:extLst>
            </p:cNvPr>
            <p:cNvGrpSpPr/>
            <p:nvPr/>
          </p:nvGrpSpPr>
          <p:grpSpPr>
            <a:xfrm>
              <a:off x="8216754" y="316552"/>
              <a:ext cx="1435245" cy="828764"/>
              <a:chOff x="7596909" y="2600234"/>
              <a:chExt cx="1620982" cy="828764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20C82D3A-FBE0-19F4-BA26-E343E0E7498D}"/>
                  </a:ext>
                </a:extLst>
              </p:cNvPr>
              <p:cNvSpPr/>
              <p:nvPr/>
            </p:nvSpPr>
            <p:spPr>
              <a:xfrm>
                <a:off x="7596909" y="2600234"/>
                <a:ext cx="1006764" cy="82876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6639187-41F6-B5D4-77C4-514A54B56CD2}"/>
                  </a:ext>
                </a:extLst>
              </p:cNvPr>
              <p:cNvSpPr/>
              <p:nvPr/>
            </p:nvSpPr>
            <p:spPr>
              <a:xfrm>
                <a:off x="8100291" y="2600234"/>
                <a:ext cx="1117600" cy="82876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/>
              </a:p>
            </p:txBody>
          </p:sp>
        </p:grpSp>
        <p:sp>
          <p:nvSpPr>
            <p:cNvPr id="36" name="제목 114">
              <a:extLst>
                <a:ext uri="{FF2B5EF4-FFF2-40B4-BE49-F238E27FC236}">
                  <a16:creationId xmlns:a16="http://schemas.microsoft.com/office/drawing/2014/main" id="{316F1B97-5142-0229-F4A5-C4EF7EE251B7}"/>
                </a:ext>
              </a:extLst>
            </p:cNvPr>
            <p:cNvSpPr txBox="1">
              <a:spLocks/>
            </p:cNvSpPr>
            <p:nvPr/>
          </p:nvSpPr>
          <p:spPr>
            <a:xfrm>
              <a:off x="-886294" y="442405"/>
              <a:ext cx="7612677" cy="533381"/>
            </a:xfrm>
            <a:prstGeom prst="rect">
              <a:avLst/>
            </a:prstGeom>
            <a:effectLst>
              <a:outerShdw blurRad="76200" dir="5400000" algn="ctr" rotWithShape="0">
                <a:sysClr val="windowText" lastClr="000000"/>
              </a:outerShdw>
            </a:effectLst>
          </p:spPr>
          <p:txBody>
            <a:bodyPr wrap="none" lIns="0" tIns="0" rIns="0" bIns="0" anchor="ctr" anchorCtr="0"/>
            <a:lstStyle/>
            <a:p>
              <a:pPr eaLnBrk="0" hangingPunct="0">
                <a:defRPr/>
              </a:pP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농약 저항성 발생원인 및 조건</a:t>
              </a:r>
              <a:r>
                <a:rPr lang="en-US" altLang="ko-KR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_</a:t>
              </a:r>
              <a:r>
                <a:rPr lang="ko-KR" altLang="en-US" sz="3200" b="1" kern="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살충제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701314-631B-15A3-AD1E-09BBF64AEF0D}"/>
              </a:ext>
            </a:extLst>
          </p:cNvPr>
          <p:cNvSpPr txBox="1"/>
          <p:nvPr/>
        </p:nvSpPr>
        <p:spPr>
          <a:xfrm>
            <a:off x="6403320" y="6464276"/>
            <a:ext cx="3379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/>
              <a:t>경농 나방저항성관리 </a:t>
            </a:r>
            <a:r>
              <a:rPr lang="ko-KR" altLang="en-US" sz="1400" dirty="0" err="1"/>
              <a:t>리플렛</a:t>
            </a:r>
            <a:r>
              <a:rPr lang="ko-KR" altLang="en-US" sz="1400" dirty="0"/>
              <a:t> 자료</a:t>
            </a:r>
          </a:p>
        </p:txBody>
      </p:sp>
    </p:spTree>
    <p:extLst>
      <p:ext uri="{BB962C8B-B14F-4D97-AF65-F5344CB8AC3E}">
        <p14:creationId xmlns:p14="http://schemas.microsoft.com/office/powerpoint/2010/main" val="80452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3263</TotalTime>
  <Words>3092</Words>
  <Application>Microsoft Office PowerPoint</Application>
  <PresentationFormat>A4 용지(210x297mm)</PresentationFormat>
  <Paragraphs>790</Paragraphs>
  <Slides>51</Slides>
  <Notes>34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HY견고딕</vt:lpstr>
      <vt:lpstr>HY헤드라인M</vt:lpstr>
      <vt:lpstr>맑은 고딕</vt:lpstr>
      <vt:lpstr>-윤고딕340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재욱</dc:creator>
  <cp:lastModifiedBy>성필 조</cp:lastModifiedBy>
  <cp:revision>296</cp:revision>
  <cp:lastPrinted>2023-11-15T07:05:18Z</cp:lastPrinted>
  <dcterms:created xsi:type="dcterms:W3CDTF">2023-08-23T04:37:39Z</dcterms:created>
  <dcterms:modified xsi:type="dcterms:W3CDTF">2023-11-16T06:10:36Z</dcterms:modified>
</cp:coreProperties>
</file>